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92" r:id="rId3"/>
    <p:sldId id="290" r:id="rId4"/>
    <p:sldId id="296" r:id="rId5"/>
    <p:sldId id="282" r:id="rId6"/>
    <p:sldId id="300" r:id="rId7"/>
    <p:sldId id="301" r:id="rId8"/>
    <p:sldId id="260" r:id="rId9"/>
    <p:sldId id="276" r:id="rId10"/>
    <p:sldId id="280" r:id="rId11"/>
    <p:sldId id="312" r:id="rId12"/>
    <p:sldId id="263" r:id="rId13"/>
    <p:sldId id="266" r:id="rId14"/>
    <p:sldId id="267" r:id="rId15"/>
    <p:sldId id="270" r:id="rId16"/>
    <p:sldId id="304" r:id="rId17"/>
    <p:sldId id="302" r:id="rId18"/>
    <p:sldId id="305" r:id="rId19"/>
    <p:sldId id="307" r:id="rId20"/>
    <p:sldId id="309" r:id="rId21"/>
    <p:sldId id="306" r:id="rId22"/>
    <p:sldId id="315" r:id="rId23"/>
    <p:sldId id="308" r:id="rId24"/>
    <p:sldId id="310" r:id="rId25"/>
    <p:sldId id="313" r:id="rId26"/>
    <p:sldId id="314" r:id="rId27"/>
    <p:sldId id="311" r:id="rId28"/>
  </p:sldIdLst>
  <p:sldSz cx="12192000" cy="6858000"/>
  <p:notesSz cx="6858000" cy="9144000"/>
  <p:defaultTextStyle>
    <a:defPPr>
      <a:defRPr lang="en-US"/>
    </a:defPPr>
    <a:lvl1pPr marL="0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1" autoAdjust="0"/>
    <p:restoredTop sz="94660"/>
  </p:normalViewPr>
  <p:slideViewPr>
    <p:cSldViewPr snapToGrid="0">
      <p:cViewPr>
        <p:scale>
          <a:sx n="91" d="100"/>
          <a:sy n="91" d="100"/>
        </p:scale>
        <p:origin x="-139" y="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7C008-7965-40B9-9B67-0C3FF3A3AA47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B9C15-3C88-4A2B-B1F9-2CFB052CB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1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MVP Overview, Background, Climate change data, Workshop process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B9C15-3C88-4A2B-B1F9-2CFB052CB9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61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this mean? Maybe more flooding, more erosion, also more dry periods- fire risk? Disrupted habitats and ecosystems- fisheries? Insect populations? Heat waves and ageing population..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B9C15-3C88-4A2B-B1F9-2CFB052CB9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77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West Tisbury: Wildfire: About 3000 people within risk area (during summer)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B9C15-3C88-4A2B-B1F9-2CFB052CB9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8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110 people within SLOSH category 4 (during summer)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B9C15-3C88-4A2B-B1F9-2CFB052CB9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18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 people within 5’ SLR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B9C15-3C88-4A2B-B1F9-2CFB052CB9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MVP Overview, Background, Climate change data, Workshop process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B9C15-3C88-4A2B-B1F9-2CFB052CB9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61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CDEE-6731-4FF3-B981-795CB272E7F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F493-3309-4301-92B2-4C896621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4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CDEE-6731-4FF3-B981-795CB272E7F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F493-3309-4301-92B2-4C896621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03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CDEE-6731-4FF3-B981-795CB272E7F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F493-3309-4301-92B2-4C896621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7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CDEE-6731-4FF3-B981-795CB272E7F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F493-3309-4301-92B2-4C896621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6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CDEE-6731-4FF3-B981-795CB272E7F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F493-3309-4301-92B2-4C896621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74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CDEE-6731-4FF3-B981-795CB272E7F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F493-3309-4301-92B2-4C896621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4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CDEE-6731-4FF3-B981-795CB272E7F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F493-3309-4301-92B2-4C896621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9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CDEE-6731-4FF3-B981-795CB272E7F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F493-3309-4301-92B2-4C896621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70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CDEE-6731-4FF3-B981-795CB272E7F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F493-3309-4301-92B2-4C896621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6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CDEE-6731-4FF3-B981-795CB272E7F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F493-3309-4301-92B2-4C896621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95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CDEE-6731-4FF3-B981-795CB272E7F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F493-3309-4301-92B2-4C896621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8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9CDEE-6731-4FF3-B981-795CB272E7F4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9F493-3309-4301-92B2-4C896621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785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FA19705-5E54-4D85-B26E-F428AE15A3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20164" r="15233" b="11749"/>
          <a:stretch/>
        </p:blipFill>
        <p:spPr bwMode="auto">
          <a:xfrm>
            <a:off x="1195751" y="1555025"/>
            <a:ext cx="9857436" cy="530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8ED172-1490-4F04-A531-31A6D5CFB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02" y="0"/>
            <a:ext cx="11327842" cy="1537398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The MVP Process </a:t>
            </a:r>
            <a:br>
              <a:rPr lang="en-US" sz="5400" b="1" dirty="0"/>
            </a:br>
            <a:r>
              <a:rPr lang="en-US" sz="5400" b="1" dirty="0"/>
              <a:t>in Chilmark and West Tisbury</a:t>
            </a:r>
          </a:p>
        </p:txBody>
      </p:sp>
    </p:spTree>
    <p:extLst>
      <p:ext uri="{BB962C8B-B14F-4D97-AF65-F5344CB8AC3E}">
        <p14:creationId xmlns:p14="http://schemas.microsoft.com/office/powerpoint/2010/main" val="480399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70AAA0-779F-47C9-86AB-C2143E1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in MA by mid-21stCentury</a:t>
            </a:r>
            <a:br>
              <a:rPr lang="en-US" dirty="0"/>
            </a:br>
            <a:r>
              <a:rPr lang="en-US" sz="2000" i="1" dirty="0"/>
              <a:t>*Relative to the 1971-2000 average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EA1915-00DE-4BE5-B19C-D609C064F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Mean annual temp 2.8-6.2°F warmer</a:t>
            </a:r>
          </a:p>
          <a:p>
            <a:r>
              <a:rPr lang="en-US" dirty="0"/>
              <a:t>7-26 more days per year over 90°F</a:t>
            </a:r>
          </a:p>
          <a:p>
            <a:r>
              <a:rPr lang="en-US" dirty="0"/>
              <a:t>19-40 fewer days below 32°F (a decline of 13-27%)</a:t>
            </a:r>
          </a:p>
          <a:p>
            <a:r>
              <a:rPr lang="en-US" dirty="0"/>
              <a:t>Total heating degree-days 11-24% lower</a:t>
            </a:r>
          </a:p>
          <a:p>
            <a:r>
              <a:rPr lang="en-US" dirty="0"/>
              <a:t>Cooling degree-days 57-150% higher</a:t>
            </a:r>
          </a:p>
          <a:p>
            <a:r>
              <a:rPr lang="en-US" dirty="0"/>
              <a:t>Growing degree-days 23-52% higher, and longer growing season</a:t>
            </a:r>
          </a:p>
        </p:txBody>
      </p:sp>
    </p:spTree>
    <p:extLst>
      <p:ext uri="{BB962C8B-B14F-4D97-AF65-F5344CB8AC3E}">
        <p14:creationId xmlns:p14="http://schemas.microsoft.com/office/powerpoint/2010/main" val="3027439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6070AAA0-779F-47C9-86AB-C2143E1BE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in Dukes County by mid-21stCentury</a:t>
            </a:r>
            <a:br>
              <a:rPr lang="en-US" dirty="0"/>
            </a:br>
            <a:r>
              <a:rPr lang="en-US" sz="2000" i="1" dirty="0"/>
              <a:t>*Relative to the 1971-2000 average</a:t>
            </a:r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5CEA1915-00DE-4BE5-B19C-D609C064F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Mean annual temp 2-5°F warmer</a:t>
            </a:r>
          </a:p>
          <a:p>
            <a:r>
              <a:rPr lang="en-US" dirty="0"/>
              <a:t>4-15 more days per year over 90°F</a:t>
            </a:r>
          </a:p>
        </p:txBody>
      </p:sp>
    </p:spTree>
    <p:extLst>
      <p:ext uri="{BB962C8B-B14F-4D97-AF65-F5344CB8AC3E}">
        <p14:creationId xmlns:p14="http://schemas.microsoft.com/office/powerpoint/2010/main" val="79145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66999F-B7CE-4EC2-AB9D-4A642C66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659789-0F14-4E73-BB5A-5CB0F8C4B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6C3AFDF3-9E65-4D77-B4DE-C66316A2D16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73146" y="114153"/>
          <a:ext cx="10245708" cy="6629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Acrobat Document" r:id="rId4" imgW="23317065" imgH="15087600" progId="Acrobat.Document.DC">
                  <p:embed/>
                </p:oleObj>
              </mc:Choice>
              <mc:Fallback>
                <p:oleObj name="Acrobat Document" r:id="rId4" imgW="23317065" imgH="150876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6C3AFDF3-9E65-4D77-B4DE-C66316A2D1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3146" y="114153"/>
                        <a:ext cx="10245708" cy="6629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7531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07FDCC-54A6-4B45-A255-4AA8BD9C1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AF96B5-5928-4887-B22A-1956F4442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6AC78D74-D8E8-4C84-B383-1DFC0B5E5B1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67740" y="110654"/>
          <a:ext cx="10256520" cy="6636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Acrobat Document" r:id="rId4" imgW="23317065" imgH="15087600" progId="Acrobat.Document.DC">
                  <p:embed/>
                </p:oleObj>
              </mc:Choice>
              <mc:Fallback>
                <p:oleObj name="Acrobat Document" r:id="rId4" imgW="23317065" imgH="15087600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6AC78D74-D8E8-4C84-B383-1DFC0B5E5B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7740" y="110654"/>
                        <a:ext cx="10256520" cy="6636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9703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87D94-3D25-418F-96BA-6A3E978E2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54F463-C18B-471F-AE51-E7BC5BFF6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3AE080E3-6F3A-4BF3-B460-7788FB51363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35939" y="117092"/>
          <a:ext cx="10288011" cy="6657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Acrobat Document" r:id="rId4" imgW="23317065" imgH="15087600" progId="Acrobat.Document.DC">
                  <p:embed/>
                </p:oleObj>
              </mc:Choice>
              <mc:Fallback>
                <p:oleObj name="Acrobat Document" r:id="rId4" imgW="23317065" imgH="150876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3AE080E3-6F3A-4BF3-B460-7788FB5136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5939" y="117092"/>
                        <a:ext cx="10288011" cy="6657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8681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E850C9-F8F8-4FE9-AE67-D0353236E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Martha’s Vineyard Commission’s 2015 Hazard Mitigation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8A30C8-EC77-4D20-A653-EF4B82B3E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Identified vulnerable residents, West Tisbury:</a:t>
            </a:r>
          </a:p>
          <a:p>
            <a:pPr lvl="1"/>
            <a:r>
              <a:rPr lang="en-US" dirty="0"/>
              <a:t>Wildfire</a:t>
            </a:r>
          </a:p>
          <a:p>
            <a:pPr lvl="2"/>
            <a:r>
              <a:rPr lang="en-US" dirty="0"/>
              <a:t>About 3000 people within risk area (during summer)</a:t>
            </a:r>
          </a:p>
          <a:p>
            <a:pPr lvl="1"/>
            <a:r>
              <a:rPr lang="en-US" dirty="0"/>
              <a:t>Storm Surge</a:t>
            </a:r>
          </a:p>
          <a:p>
            <a:pPr lvl="2"/>
            <a:r>
              <a:rPr lang="en-US" dirty="0"/>
              <a:t>110 people within SLOSH category 4 (during summer)</a:t>
            </a:r>
          </a:p>
          <a:p>
            <a:pPr lvl="1"/>
            <a:r>
              <a:rPr lang="en-US" dirty="0"/>
              <a:t>Flooding</a:t>
            </a:r>
          </a:p>
          <a:p>
            <a:pPr lvl="2"/>
            <a:r>
              <a:rPr lang="en-US" dirty="0"/>
              <a:t>38 people within 100 </a:t>
            </a:r>
            <a:r>
              <a:rPr lang="en-US" dirty="0" err="1"/>
              <a:t>yr</a:t>
            </a:r>
            <a:r>
              <a:rPr lang="en-US" dirty="0"/>
              <a:t> flood (during summer)</a:t>
            </a:r>
          </a:p>
          <a:p>
            <a:pPr lvl="1"/>
            <a:r>
              <a:rPr lang="en-US" dirty="0"/>
              <a:t>Sea Level Rise</a:t>
            </a:r>
          </a:p>
          <a:p>
            <a:pPr lvl="2"/>
            <a:r>
              <a:rPr lang="en-US" dirty="0"/>
              <a:t>4 people within 5’ SLR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68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13" y="407354"/>
            <a:ext cx="3919535" cy="2368489"/>
          </a:xfrm>
        </p:spPr>
        <p:txBody>
          <a:bodyPr>
            <a:normAutofit/>
          </a:bodyPr>
          <a:lstStyle/>
          <a:p>
            <a:r>
              <a:rPr lang="en-US" b="1" dirty="0"/>
              <a:t>Workshop 2: </a:t>
            </a:r>
            <a:br>
              <a:rPr lang="en-US" b="1" dirty="0"/>
            </a:br>
            <a:r>
              <a:rPr lang="en-US" b="1" dirty="0"/>
              <a:t>Resilience Strategies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28601"/>
            <a:ext cx="3314699" cy="2486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1" y="228601"/>
            <a:ext cx="3314698" cy="2486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3114674"/>
            <a:ext cx="4591049" cy="344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48" y="3114673"/>
            <a:ext cx="4591049" cy="344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22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207329"/>
            <a:ext cx="10539412" cy="1964371"/>
          </a:xfrm>
        </p:spPr>
        <p:txBody>
          <a:bodyPr>
            <a:normAutofit/>
          </a:bodyPr>
          <a:lstStyle/>
          <a:p>
            <a:r>
              <a:rPr lang="en-US" b="1" dirty="0"/>
              <a:t>Workshop 2: Resilience Strategies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43450" y="1743074"/>
            <a:ext cx="74485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/>
              <a:t>Build on Strengths: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Self-sufficiency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Vulnerable Population Plan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Public Water Supply Backup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Resilient Natural Systems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82" y="1943099"/>
            <a:ext cx="3620081" cy="240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005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207329"/>
            <a:ext cx="10539412" cy="1964371"/>
          </a:xfrm>
        </p:spPr>
        <p:txBody>
          <a:bodyPr>
            <a:normAutofit/>
          </a:bodyPr>
          <a:lstStyle/>
          <a:p>
            <a:r>
              <a:rPr lang="en-US" b="1" dirty="0"/>
              <a:t>Workshop 2: Resilience Strategies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9099" y="1934823"/>
            <a:ext cx="72866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/>
              <a:t>Manage </a:t>
            </a:r>
            <a:r>
              <a:rPr lang="en-US" sz="4400" b="1" dirty="0" err="1"/>
              <a:t>Stormwater</a:t>
            </a:r>
            <a:r>
              <a:rPr lang="en-US" sz="4400" b="1" dirty="0"/>
              <a:t> Runoff: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Update Zoning and Development Regulations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Treat Road Runoff with Green Infrastructure.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1C3342-3948-4016-BA7A-E14173B95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59" y="1934823"/>
            <a:ext cx="3465666" cy="230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57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207329"/>
            <a:ext cx="10539412" cy="1964371"/>
          </a:xfrm>
        </p:spPr>
        <p:txBody>
          <a:bodyPr>
            <a:normAutofit/>
          </a:bodyPr>
          <a:lstStyle/>
          <a:p>
            <a:r>
              <a:rPr lang="en-US" b="1" dirty="0"/>
              <a:t>Workshop 2: Resilience Strategies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9099" y="1914522"/>
            <a:ext cx="76581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/>
              <a:t>Reduce Coastal Flood Impacts: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Engineering Upgrades for certain Roads and Bridges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Protect Beach, Pond and Dune Systems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575" y="2419349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44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79" y="-399005"/>
            <a:ext cx="12418829" cy="9314123"/>
          </a:xfrm>
        </p:spPr>
      </p:pic>
    </p:spTree>
    <p:extLst>
      <p:ext uri="{BB962C8B-B14F-4D97-AF65-F5344CB8AC3E}">
        <p14:creationId xmlns:p14="http://schemas.microsoft.com/office/powerpoint/2010/main" val="525643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207329"/>
            <a:ext cx="10539412" cy="1964371"/>
          </a:xfrm>
        </p:spPr>
        <p:txBody>
          <a:bodyPr>
            <a:normAutofit/>
          </a:bodyPr>
          <a:lstStyle/>
          <a:p>
            <a:r>
              <a:rPr lang="en-US" b="1" dirty="0"/>
              <a:t>Workshop 2: Resilience Strategies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9099" y="1943099"/>
            <a:ext cx="76581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/>
              <a:t>Enhance Water Supply: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Enhance Emergency Public Water Access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Expand Water Infrastructure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Install Dry Hydrants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State Forest system backup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191790"/>
            <a:ext cx="3190875" cy="286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384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600" y="291413"/>
            <a:ext cx="10539412" cy="1964371"/>
          </a:xfrm>
        </p:spPr>
        <p:txBody>
          <a:bodyPr>
            <a:normAutofit/>
          </a:bodyPr>
          <a:lstStyle/>
          <a:p>
            <a:r>
              <a:rPr lang="en-US" b="1" dirty="0"/>
              <a:t>Workshop 2: Resilience Strategies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5723" y="1690062"/>
            <a:ext cx="714375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/>
              <a:t>Transportation: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Improve Ferry Service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Raise Ferry Terminals to Accommodate Sea Level Rise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3E1F5BC9-707A-4837-AE61-8AB9A8FC1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00" y="2024084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618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600" y="291413"/>
            <a:ext cx="10539412" cy="1964371"/>
          </a:xfrm>
        </p:spPr>
        <p:txBody>
          <a:bodyPr>
            <a:normAutofit/>
          </a:bodyPr>
          <a:lstStyle/>
          <a:p>
            <a:r>
              <a:rPr lang="en-US" b="1" dirty="0"/>
              <a:t>Workshop 2: Resilience Strategies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5723" y="1690062"/>
            <a:ext cx="714375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/>
              <a:t>Communication and Grid: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Select Undergrounding of Power Lines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Backup Sources of Power, Cell Phone Charging </a:t>
            </a:r>
            <a:r>
              <a:rPr lang="en-US" sz="4400" dirty="0" err="1"/>
              <a:t>etc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091A97-FCA5-407A-AAA2-EF66653F0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88" y="1863944"/>
            <a:ext cx="3333659" cy="220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15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207329"/>
            <a:ext cx="10539412" cy="1964371"/>
          </a:xfrm>
        </p:spPr>
        <p:txBody>
          <a:bodyPr>
            <a:normAutofit/>
          </a:bodyPr>
          <a:lstStyle/>
          <a:p>
            <a:r>
              <a:rPr lang="en-US" b="1" dirty="0"/>
              <a:t>Workshop 2: Resilience Strategies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9099" y="1943099"/>
            <a:ext cx="76581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/>
              <a:t>Reduce Wildfire Risk: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Forest Fuel Reduction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Forest Management Plan (including tick management)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Install Dry Hydrants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Plan for Climate Impacts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r="6250"/>
          <a:stretch/>
        </p:blipFill>
        <p:spPr bwMode="auto">
          <a:xfrm>
            <a:off x="942975" y="2085972"/>
            <a:ext cx="3057525" cy="243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983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207329"/>
            <a:ext cx="10539412" cy="1964371"/>
          </a:xfrm>
        </p:spPr>
        <p:txBody>
          <a:bodyPr>
            <a:normAutofit/>
          </a:bodyPr>
          <a:lstStyle/>
          <a:p>
            <a:r>
              <a:rPr lang="en-US" b="1" dirty="0"/>
              <a:t>Workshop 2: Resilience Strategies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9099" y="1914522"/>
            <a:ext cx="76581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/>
              <a:t>Public Health and Well-being: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Tick Testing Equipment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Elder Services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Home Medical Care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Communication and Outreach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2143330"/>
            <a:ext cx="281146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132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207329"/>
            <a:ext cx="10539412" cy="1964371"/>
          </a:xfrm>
        </p:spPr>
        <p:txBody>
          <a:bodyPr>
            <a:normAutofit/>
          </a:bodyPr>
          <a:lstStyle/>
          <a:p>
            <a:r>
              <a:rPr lang="en-US" b="1" dirty="0"/>
              <a:t>Next Steps: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4851" y="1914522"/>
            <a:ext cx="111823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/>
              <a:t>Combined, Chilmark and West Tisbury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South/State Rd Resilience Corridor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Forest Management Plan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Microgrid Plan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Public Education on Hazard Preparedness</a:t>
            </a:r>
          </a:p>
        </p:txBody>
      </p:sp>
    </p:spTree>
    <p:extLst>
      <p:ext uri="{BB962C8B-B14F-4D97-AF65-F5344CB8AC3E}">
        <p14:creationId xmlns:p14="http://schemas.microsoft.com/office/powerpoint/2010/main" val="3660090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207329"/>
            <a:ext cx="10539412" cy="1964371"/>
          </a:xfrm>
        </p:spPr>
        <p:txBody>
          <a:bodyPr>
            <a:normAutofit/>
          </a:bodyPr>
          <a:lstStyle/>
          <a:p>
            <a:r>
              <a:rPr lang="en-US" b="1" dirty="0"/>
              <a:t>Next Steps: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4851" y="1914522"/>
            <a:ext cx="111823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/>
              <a:t>West Tisbury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Enhance Emergency Public Water Supply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Upgrade Subdivision Regulations for Appropriate </a:t>
            </a:r>
            <a:r>
              <a:rPr lang="en-US" sz="4400" dirty="0" err="1"/>
              <a:t>Stormwater</a:t>
            </a:r>
            <a:r>
              <a:rPr lang="en-US" sz="4400" dirty="0"/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4094299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FA19705-5E54-4D85-B26E-F428AE15A3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20164" r="15233" b="11749"/>
          <a:stretch/>
        </p:blipFill>
        <p:spPr bwMode="auto">
          <a:xfrm>
            <a:off x="1195751" y="1555025"/>
            <a:ext cx="9857436" cy="530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8ED172-1490-4F04-A531-31A6D5CFB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02" y="0"/>
            <a:ext cx="11327842" cy="1537398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The MVP Process </a:t>
            </a:r>
            <a:br>
              <a:rPr lang="en-US" sz="5400" b="1" dirty="0"/>
            </a:br>
            <a:r>
              <a:rPr lang="en-US" sz="5400" b="1" dirty="0"/>
              <a:t>in Chilmark and West Tisbury</a:t>
            </a:r>
          </a:p>
        </p:txBody>
      </p:sp>
    </p:spTree>
    <p:extLst>
      <p:ext uri="{BB962C8B-B14F-4D97-AF65-F5344CB8AC3E}">
        <p14:creationId xmlns:p14="http://schemas.microsoft.com/office/powerpoint/2010/main" val="1989627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" t="1590" r="2198" b="2700"/>
          <a:stretch/>
        </p:blipFill>
        <p:spPr>
          <a:xfrm rot="2223774">
            <a:off x="1874853" y="339500"/>
            <a:ext cx="6065141" cy="10420452"/>
          </a:xfrm>
        </p:spPr>
      </p:pic>
    </p:spTree>
    <p:extLst>
      <p:ext uri="{BB962C8B-B14F-4D97-AF65-F5344CB8AC3E}">
        <p14:creationId xmlns:p14="http://schemas.microsoft.com/office/powerpoint/2010/main" val="23517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3684985"/>
            <a:ext cx="4205817" cy="3154363"/>
          </a:xfr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1" y="3684985"/>
            <a:ext cx="4230687" cy="317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62" y="229395"/>
            <a:ext cx="4230687" cy="3173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9395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1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638A77-EA5B-499F-B206-6C9B1F144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xmlns="" id="{F3BDBACB-045A-4EB8-A287-71BEDA3E5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99" y="133110"/>
            <a:ext cx="10502366" cy="6591779"/>
          </a:xfrm>
        </p:spPr>
      </p:pic>
    </p:spTree>
    <p:extLst>
      <p:ext uri="{BB962C8B-B14F-4D97-AF65-F5344CB8AC3E}">
        <p14:creationId xmlns:p14="http://schemas.microsoft.com/office/powerpoint/2010/main" val="200892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13" y="407354"/>
            <a:ext cx="3919535" cy="2368489"/>
          </a:xfrm>
        </p:spPr>
        <p:txBody>
          <a:bodyPr>
            <a:normAutofit/>
          </a:bodyPr>
          <a:lstStyle/>
          <a:p>
            <a:r>
              <a:rPr lang="en-US" b="1" dirty="0"/>
              <a:t>Workshop 1: </a:t>
            </a:r>
            <a:br>
              <a:rPr lang="en-US" b="1" dirty="0"/>
            </a:br>
            <a:r>
              <a:rPr lang="en-US" b="1" dirty="0"/>
              <a:t>Hazards and </a:t>
            </a:r>
            <a:br>
              <a:rPr lang="en-US" b="1" dirty="0"/>
            </a:br>
            <a:r>
              <a:rPr lang="en-US" b="1" dirty="0"/>
              <a:t>Vulnerabilities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6" y="589917"/>
            <a:ext cx="7596189" cy="2556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5" y="3516292"/>
            <a:ext cx="3657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3" y="3516292"/>
            <a:ext cx="36576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6" y="3523436"/>
            <a:ext cx="3648075" cy="27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20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207329"/>
            <a:ext cx="10539412" cy="1964371"/>
          </a:xfrm>
        </p:spPr>
        <p:txBody>
          <a:bodyPr>
            <a:normAutofit/>
          </a:bodyPr>
          <a:lstStyle/>
          <a:p>
            <a:r>
              <a:rPr lang="en-US" b="1" dirty="0"/>
              <a:t>Workshop 1: Hazards and Vulnerabilities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075" y="1685924"/>
            <a:ext cx="100298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Sea level rise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Flooding and wind from hurricanes and nor’easters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Ecosystem change resulting in increased vector borne diseases (such as Lyme)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Wildfire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dirty="0"/>
              <a:t>Drought</a:t>
            </a:r>
          </a:p>
        </p:txBody>
      </p:sp>
    </p:spTree>
    <p:extLst>
      <p:ext uri="{BB962C8B-B14F-4D97-AF65-F5344CB8AC3E}">
        <p14:creationId xmlns:p14="http://schemas.microsoft.com/office/powerpoint/2010/main" val="3896120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CB125-9D1E-4826-A87D-2912F555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Statewide Climate Change Data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A8AC97D5-19AF-47E9-83AC-8788615EC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89" y="1434313"/>
            <a:ext cx="7687421" cy="5058562"/>
          </a:xfrm>
        </p:spPr>
      </p:pic>
    </p:spTree>
    <p:extLst>
      <p:ext uri="{BB962C8B-B14F-4D97-AF65-F5344CB8AC3E}">
        <p14:creationId xmlns:p14="http://schemas.microsoft.com/office/powerpoint/2010/main" val="4163051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5EA5DF8C-E41F-4F4B-8CF9-D564120A3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11" y="226766"/>
            <a:ext cx="9732779" cy="6404471"/>
          </a:xfrm>
        </p:spPr>
      </p:pic>
    </p:spTree>
    <p:extLst>
      <p:ext uri="{BB962C8B-B14F-4D97-AF65-F5344CB8AC3E}">
        <p14:creationId xmlns:p14="http://schemas.microsoft.com/office/powerpoint/2010/main" val="2157560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3561</TotalTime>
  <Words>482</Words>
  <Application>Microsoft Office PowerPoint</Application>
  <PresentationFormat>Custom</PresentationFormat>
  <Paragraphs>96</Paragraphs>
  <Slides>27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Acrobat Document</vt:lpstr>
      <vt:lpstr>The MVP Process  in Chilmark and West Tisbury</vt:lpstr>
      <vt:lpstr>PowerPoint Presentation</vt:lpstr>
      <vt:lpstr>PowerPoint Presentation</vt:lpstr>
      <vt:lpstr>PowerPoint Presentation</vt:lpstr>
      <vt:lpstr>PowerPoint Presentation</vt:lpstr>
      <vt:lpstr>Workshop 1:  Hazards and  Vulnerabilities</vt:lpstr>
      <vt:lpstr>Workshop 1: Hazards and Vulnerabilities</vt:lpstr>
      <vt:lpstr>Statewide Climate Change Data</vt:lpstr>
      <vt:lpstr>PowerPoint Presentation</vt:lpstr>
      <vt:lpstr>Expected in MA by mid-21stCentury *Relative to the 1971-2000 average</vt:lpstr>
      <vt:lpstr>Expected in Dukes County by mid-21stCentury *Relative to the 1971-2000 average</vt:lpstr>
      <vt:lpstr>PowerPoint Presentation</vt:lpstr>
      <vt:lpstr>PowerPoint Presentation</vt:lpstr>
      <vt:lpstr>PowerPoint Presentation</vt:lpstr>
      <vt:lpstr>Martha’s Vineyard Commission’s 2015 Hazard Mitigation Plan</vt:lpstr>
      <vt:lpstr>Workshop 2:  Resilience Strategies</vt:lpstr>
      <vt:lpstr>Workshop 2: Resilience Strategies</vt:lpstr>
      <vt:lpstr>Workshop 2: Resilience Strategies</vt:lpstr>
      <vt:lpstr>Workshop 2: Resilience Strategies</vt:lpstr>
      <vt:lpstr>Workshop 2: Resilience Strategies</vt:lpstr>
      <vt:lpstr>Workshop 2: Resilience Strategies</vt:lpstr>
      <vt:lpstr>Workshop 2: Resilience Strategies</vt:lpstr>
      <vt:lpstr>Workshop 2: Resilience Strategies</vt:lpstr>
      <vt:lpstr>Workshop 2: Resilience Strategies</vt:lpstr>
      <vt:lpstr>Next Steps:</vt:lpstr>
      <vt:lpstr>Next Steps:</vt:lpstr>
      <vt:lpstr>The MVP Process  in Chilmark and West Tisbury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Tisbury &amp; Chilmark Municipal Vulnerability Preparedness (MVP)</dc:title>
  <dc:creator>Dan</dc:creator>
  <cp:lastModifiedBy>ExecSec</cp:lastModifiedBy>
  <cp:revision>74</cp:revision>
  <dcterms:created xsi:type="dcterms:W3CDTF">2018-04-30T14:48:02Z</dcterms:created>
  <dcterms:modified xsi:type="dcterms:W3CDTF">2018-07-12T17:36:54Z</dcterms:modified>
</cp:coreProperties>
</file>