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693" r:id="rId5"/>
  </p:sldMasterIdLst>
  <p:notesMasterIdLst>
    <p:notesMasterId r:id="rId20"/>
  </p:notesMasterIdLst>
  <p:sldIdLst>
    <p:sldId id="3068" r:id="rId6"/>
    <p:sldId id="3069" r:id="rId7"/>
    <p:sldId id="3062" r:id="rId8"/>
    <p:sldId id="3063" r:id="rId9"/>
    <p:sldId id="3054" r:id="rId10"/>
    <p:sldId id="3060" r:id="rId11"/>
    <p:sldId id="3061" r:id="rId12"/>
    <p:sldId id="271" r:id="rId13"/>
    <p:sldId id="3025" r:id="rId14"/>
    <p:sldId id="274" r:id="rId15"/>
    <p:sldId id="259" r:id="rId16"/>
    <p:sldId id="3017" r:id="rId17"/>
    <p:sldId id="263" r:id="rId18"/>
    <p:sldId id="30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C932CA3-9096-4A7D-6CAA-040FC29EA1F7}" name="Bissetta, Joanne (ENE)" initials="BJ(" userId="S::joanne.bissetta@mass.gov::0f7e4d13-387a-426f-9424-51e1b087fc92" providerId="AD"/>
  <p188:author id="{222EA4F0-5768-CAEE-50E7-53CE42A9A9B3}" name="Finlayson, Ian (ENE)" initials="FI(" userId="S::ian.finlayson@mass.gov::f409d961-2870-4225-ac95-5683b50b854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ul Ormond" initials="PO" lastIdx="1" clrIdx="0">
    <p:extLst>
      <p:ext uri="{19B8F6BF-5375-455C-9EA6-DF929625EA0E}">
        <p15:presenceInfo xmlns:p15="http://schemas.microsoft.com/office/powerpoint/2012/main" userId="ad2c046c173590ca" providerId="Windows Live"/>
      </p:ext>
    </p:extLst>
  </p:cmAuthor>
  <p:cmAuthor id="2" name="McCarey, Maggie (ENE)" initials="MM(" lastIdx="21" clrIdx="1">
    <p:extLst>
      <p:ext uri="{19B8F6BF-5375-455C-9EA6-DF929625EA0E}">
        <p15:presenceInfo xmlns:p15="http://schemas.microsoft.com/office/powerpoint/2012/main" userId="S::Maggie.McCarey@mass.gov::c775a2db-b1ca-4644-82ba-fb200164fa4a" providerId="AD"/>
      </p:ext>
    </p:extLst>
  </p:cmAuthor>
  <p:cmAuthor id="3" name="Woodcock, Patrick (ENE)" initials="WP(" lastIdx="3" clrIdx="2">
    <p:extLst>
      <p:ext uri="{19B8F6BF-5375-455C-9EA6-DF929625EA0E}">
        <p15:presenceInfo xmlns:p15="http://schemas.microsoft.com/office/powerpoint/2012/main" userId="S::Patrick.C.Woodcock@mass.gov::b5003531-9729-4e6f-aa85-2760ba2ac428" providerId="AD"/>
      </p:ext>
    </p:extLst>
  </p:cmAuthor>
  <p:cmAuthor id="4" name="Bissetta, Joanne (ENE)" initials="BJ(" lastIdx="1" clrIdx="3">
    <p:extLst>
      <p:ext uri="{19B8F6BF-5375-455C-9EA6-DF929625EA0E}">
        <p15:presenceInfo xmlns:p15="http://schemas.microsoft.com/office/powerpoint/2012/main" userId="S::joanne.bissetta@mass.gov::0f7e4d13-387a-426f-9424-51e1b087fc92" providerId="AD"/>
      </p:ext>
    </p:extLst>
  </p:cmAuthor>
  <p:cmAuthor id="5" name="Finlayson, Ian (ENE)" initials="F(" lastIdx="20" clrIdx="4">
    <p:extLst>
      <p:ext uri="{19B8F6BF-5375-455C-9EA6-DF929625EA0E}">
        <p15:presenceInfo xmlns:p15="http://schemas.microsoft.com/office/powerpoint/2012/main" userId="S::ian.finlayson@mass.gov::f409d961-2870-4225-ac95-5683b50b854b" providerId="AD"/>
      </p:ext>
    </p:extLst>
  </p:cmAuthor>
  <p:cmAuthor id="6" name="Ormond, Paul (ENE)" initials="O(" lastIdx="5" clrIdx="5">
    <p:extLst>
      <p:ext uri="{19B8F6BF-5375-455C-9EA6-DF929625EA0E}">
        <p15:presenceInfo xmlns:p15="http://schemas.microsoft.com/office/powerpoint/2012/main" userId="S::paul.ormond@mass.gov::8c309c6a-2261-4ff4-b8a1-f383c95aac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autoAdjust="0"/>
    <p:restoredTop sz="96323" autoAdjust="0"/>
  </p:normalViewPr>
  <p:slideViewPr>
    <p:cSldViewPr snapToGrid="0">
      <p:cViewPr varScale="1">
        <p:scale>
          <a:sx n="114" d="100"/>
          <a:sy n="114" d="100"/>
        </p:scale>
        <p:origin x="438" y="114"/>
      </p:cViewPr>
      <p:guideLst/>
    </p:cSldViewPr>
  </p:slideViewPr>
  <p:outlineViewPr>
    <p:cViewPr>
      <p:scale>
        <a:sx n="33" d="100"/>
        <a:sy n="33" d="100"/>
      </p:scale>
      <p:origin x="0" y="-3427"/>
    </p:cViewPr>
  </p:outlineViewPr>
  <p:notesTextViewPr>
    <p:cViewPr>
      <p:scale>
        <a:sx n="1" d="1"/>
        <a:sy n="1" d="1"/>
      </p:scale>
      <p:origin x="0" y="0"/>
    </p:cViewPr>
  </p:notesTextViewPr>
  <p:sorterViewPr>
    <p:cViewPr varScale="1">
      <p:scale>
        <a:sx n="115" d="100"/>
        <a:sy n="115"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New Construction</a:t>
            </a:r>
            <a:r>
              <a:rPr lang="en-US" sz="1800" b="1" baseline="0" dirty="0"/>
              <a:t> % of </a:t>
            </a:r>
            <a:r>
              <a:rPr lang="en-US" sz="1800" b="1" dirty="0"/>
              <a:t>MA total </a:t>
            </a:r>
          </a:p>
          <a:p>
            <a:pPr>
              <a:defRPr sz="1800" b="1"/>
            </a:pPr>
            <a:r>
              <a:rPr lang="en-US" sz="1800" b="1" dirty="0"/>
              <a:t>2024-2050</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011908825523151E-2"/>
          <c:y val="0.16467650287603253"/>
          <c:w val="0.89307746131301502"/>
          <c:h val="0.69034576334428666"/>
        </c:manualLayout>
      </c:layout>
      <c:areaChart>
        <c:grouping val="stacked"/>
        <c:varyColors val="0"/>
        <c:ser>
          <c:idx val="1"/>
          <c:order val="0"/>
          <c:tx>
            <c:strRef>
              <c:f>Sheet1!$C$4</c:f>
              <c:strCache>
                <c:ptCount val="1"/>
                <c:pt idx="0">
                  <c:v>% Existing buildings</c:v>
                </c:pt>
              </c:strCache>
            </c:strRef>
          </c:tx>
          <c:spPr>
            <a:solidFill>
              <a:schemeClr val="accent1">
                <a:lumMod val="60000"/>
                <a:lumOff val="40000"/>
              </a:schemeClr>
            </a:solidFill>
            <a:ln>
              <a:noFill/>
            </a:ln>
            <a:effectLst/>
          </c:spPr>
          <c:cat>
            <c:numRef>
              <c:f>Sheet1!$F$9:$F$35</c:f>
              <c:numCache>
                <c:formatCode>General</c:formatCode>
                <c:ptCount val="2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numCache>
            </c:numRef>
          </c:cat>
          <c:val>
            <c:numRef>
              <c:f>Sheet1!$K$9:$K$35</c:f>
              <c:numCache>
                <c:formatCode>0.0%</c:formatCode>
                <c:ptCount val="27"/>
                <c:pt idx="0">
                  <c:v>0.98182212565250249</c:v>
                </c:pt>
                <c:pt idx="1">
                  <c:v>0.97576283420333643</c:v>
                </c:pt>
                <c:pt idx="2">
                  <c:v>0.96970354275417103</c:v>
                </c:pt>
                <c:pt idx="3">
                  <c:v>0.96364425130500475</c:v>
                </c:pt>
                <c:pt idx="4">
                  <c:v>0.95758495985583869</c:v>
                </c:pt>
                <c:pt idx="5">
                  <c:v>0.95152566840667285</c:v>
                </c:pt>
                <c:pt idx="6">
                  <c:v>0.9454663769575069</c:v>
                </c:pt>
                <c:pt idx="7">
                  <c:v>0.94236246923390998</c:v>
                </c:pt>
                <c:pt idx="8">
                  <c:v>0.93925856151031273</c:v>
                </c:pt>
                <c:pt idx="9">
                  <c:v>0.93615465378671547</c:v>
                </c:pt>
                <c:pt idx="10">
                  <c:v>0.93305074606311844</c:v>
                </c:pt>
                <c:pt idx="11">
                  <c:v>0.92994683833952119</c:v>
                </c:pt>
                <c:pt idx="12">
                  <c:v>0.92684293061592382</c:v>
                </c:pt>
                <c:pt idx="13">
                  <c:v>0.92373902289232668</c:v>
                </c:pt>
                <c:pt idx="14">
                  <c:v>0.92063511516872931</c:v>
                </c:pt>
                <c:pt idx="15">
                  <c:v>0.91753120744513239</c:v>
                </c:pt>
                <c:pt idx="16">
                  <c:v>0.91442729972153458</c:v>
                </c:pt>
                <c:pt idx="17">
                  <c:v>0.91285598082942387</c:v>
                </c:pt>
                <c:pt idx="18">
                  <c:v>0.91128466193731261</c:v>
                </c:pt>
                <c:pt idx="19">
                  <c:v>0.90971334304520179</c:v>
                </c:pt>
                <c:pt idx="20">
                  <c:v>0.90814202415309053</c:v>
                </c:pt>
                <c:pt idx="21">
                  <c:v>0.90657070526097994</c:v>
                </c:pt>
                <c:pt idx="22">
                  <c:v>0.90499938636886867</c:v>
                </c:pt>
                <c:pt idx="23">
                  <c:v>0.90342806747675763</c:v>
                </c:pt>
                <c:pt idx="24">
                  <c:v>0.90185674858464648</c:v>
                </c:pt>
                <c:pt idx="25">
                  <c:v>0.90028542969253544</c:v>
                </c:pt>
                <c:pt idx="26">
                  <c:v>0.89871411080042418</c:v>
                </c:pt>
              </c:numCache>
            </c:numRef>
          </c:val>
          <c:extLst>
            <c:ext xmlns:c16="http://schemas.microsoft.com/office/drawing/2014/chart" uri="{C3380CC4-5D6E-409C-BE32-E72D297353CC}">
              <c16:uniqueId val="{00000000-8B54-4EA9-A747-1C7A44B8EC53}"/>
            </c:ext>
          </c:extLst>
        </c:ser>
        <c:ser>
          <c:idx val="0"/>
          <c:order val="1"/>
          <c:tx>
            <c:strRef>
              <c:f>Sheet1!$D$4</c:f>
              <c:strCache>
                <c:ptCount val="1"/>
                <c:pt idx="0">
                  <c:v>% New Construction</c:v>
                </c:pt>
              </c:strCache>
            </c:strRef>
          </c:tx>
          <c:spPr>
            <a:solidFill>
              <a:srgbClr val="00B050"/>
            </a:solidFill>
            <a:ln>
              <a:noFill/>
            </a:ln>
            <a:effectLst/>
          </c:spPr>
          <c:cat>
            <c:numRef>
              <c:f>Sheet1!$F$9:$F$35</c:f>
              <c:numCache>
                <c:formatCode>General</c:formatCode>
                <c:ptCount val="2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numCache>
            </c:numRef>
          </c:cat>
          <c:val>
            <c:numRef>
              <c:f>Sheet1!$J$9:$J$35</c:f>
              <c:numCache>
                <c:formatCode>0.0%</c:formatCode>
                <c:ptCount val="27"/>
                <c:pt idx="0">
                  <c:v>1.8177874347497618E-2</c:v>
                </c:pt>
                <c:pt idx="1">
                  <c:v>3.6355748694995235E-2</c:v>
                </c:pt>
                <c:pt idx="2">
                  <c:v>5.4533623042492874E-2</c:v>
                </c:pt>
                <c:pt idx="3">
                  <c:v>7.2711497389990498E-2</c:v>
                </c:pt>
                <c:pt idx="4">
                  <c:v>9.0889371737488109E-2</c:v>
                </c:pt>
                <c:pt idx="5">
                  <c:v>0.10906724608498573</c:v>
                </c:pt>
                <c:pt idx="6">
                  <c:v>0.12724512043248337</c:v>
                </c:pt>
                <c:pt idx="7">
                  <c:v>0.136556843603275</c:v>
                </c:pt>
                <c:pt idx="8">
                  <c:v>0.14586856677406662</c:v>
                </c:pt>
                <c:pt idx="9">
                  <c:v>0.15518028994485825</c:v>
                </c:pt>
                <c:pt idx="10">
                  <c:v>0.16449201311564987</c:v>
                </c:pt>
                <c:pt idx="11">
                  <c:v>0.17380373628644152</c:v>
                </c:pt>
                <c:pt idx="12">
                  <c:v>0.18311545945723318</c:v>
                </c:pt>
                <c:pt idx="13">
                  <c:v>0.1924271826280248</c:v>
                </c:pt>
                <c:pt idx="14">
                  <c:v>0.20173890579881645</c:v>
                </c:pt>
                <c:pt idx="15">
                  <c:v>0.21105062896960811</c:v>
                </c:pt>
                <c:pt idx="16">
                  <c:v>0.22036235214039995</c:v>
                </c:pt>
                <c:pt idx="17">
                  <c:v>0.2250763088167331</c:v>
                </c:pt>
                <c:pt idx="18">
                  <c:v>0.22979026549306619</c:v>
                </c:pt>
                <c:pt idx="19">
                  <c:v>0.23450422216939928</c:v>
                </c:pt>
                <c:pt idx="20">
                  <c:v>0.23921817884573238</c:v>
                </c:pt>
                <c:pt idx="21">
                  <c:v>0.24393213552206547</c:v>
                </c:pt>
                <c:pt idx="22">
                  <c:v>0.24864609219839853</c:v>
                </c:pt>
                <c:pt idx="23">
                  <c:v>0.25336004887473162</c:v>
                </c:pt>
                <c:pt idx="24">
                  <c:v>0.25807400555106474</c:v>
                </c:pt>
                <c:pt idx="25">
                  <c:v>0.26278796222739781</c:v>
                </c:pt>
                <c:pt idx="26">
                  <c:v>0.26750191890373159</c:v>
                </c:pt>
              </c:numCache>
            </c:numRef>
          </c:val>
          <c:extLst>
            <c:ext xmlns:c16="http://schemas.microsoft.com/office/drawing/2014/chart" uri="{C3380CC4-5D6E-409C-BE32-E72D297353CC}">
              <c16:uniqueId val="{00000001-8B54-4EA9-A747-1C7A44B8EC53}"/>
            </c:ext>
          </c:extLst>
        </c:ser>
        <c:dLbls>
          <c:showLegendKey val="0"/>
          <c:showVal val="0"/>
          <c:showCatName val="0"/>
          <c:showSerName val="0"/>
          <c:showPercent val="0"/>
          <c:showBubbleSize val="0"/>
        </c:dLbls>
        <c:axId val="664390288"/>
        <c:axId val="664389304"/>
      </c:areaChart>
      <c:catAx>
        <c:axId val="6643902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64389304"/>
        <c:crosses val="autoZero"/>
        <c:auto val="1"/>
        <c:lblAlgn val="ctr"/>
        <c:lblOffset val="100"/>
        <c:tickLblSkip val="2"/>
        <c:noMultiLvlLbl val="0"/>
      </c:catAx>
      <c:valAx>
        <c:axId val="664389304"/>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0%" sourceLinked="0"/>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64390288"/>
        <c:crosses val="autoZero"/>
        <c:crossBetween val="midCat"/>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0399269658826246"/>
          <c:y val="0.92440145499068171"/>
          <c:w val="0.86812451250914768"/>
          <c:h val="6.433728175095442E-2"/>
        </c:manualLayout>
      </c:layout>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9B94EF-DA0D-4ACD-9D19-66358D5B66AB}" type="doc">
      <dgm:prSet loTypeId="urn:microsoft.com/office/officeart/2005/8/layout/pyramid1" loCatId="pyramid" qsTypeId="urn:microsoft.com/office/officeart/2005/8/quickstyle/simple1" qsCatId="simple" csTypeId="urn:microsoft.com/office/officeart/2005/8/colors/accent6_3" csCatId="accent6" phldr="1"/>
      <dgm:spPr/>
    </dgm:pt>
    <dgm:pt modelId="{7ABF5BA1-03ED-40EB-848B-69CE0E3D061B}">
      <dgm:prSet phldrT="[Text]" custT="1"/>
      <dgm:spPr/>
      <dgm:t>
        <a:bodyPr anchor="b"/>
        <a:lstStyle/>
        <a:p>
          <a:pPr>
            <a:lnSpc>
              <a:spcPct val="100000"/>
            </a:lnSpc>
            <a:spcAft>
              <a:spcPts val="0"/>
            </a:spcAft>
          </a:pPr>
          <a:r>
            <a:rPr lang="en-US" sz="3600" b="1" dirty="0"/>
            <a:t>Specialized Code</a:t>
          </a:r>
        </a:p>
        <a:p>
          <a:pPr>
            <a:lnSpc>
              <a:spcPct val="100000"/>
            </a:lnSpc>
            <a:spcAft>
              <a:spcPts val="0"/>
            </a:spcAft>
          </a:pPr>
          <a:r>
            <a:rPr lang="en-US" sz="2800" b="0" dirty="0"/>
            <a:t>(Stretch code + additions)</a:t>
          </a:r>
        </a:p>
      </dgm:t>
    </dgm:pt>
    <dgm:pt modelId="{9EB57B4B-B3BA-4F50-BCCA-1C223F0D3B28}" type="parTrans" cxnId="{B60ECAC5-145A-464D-8DCB-58FE13459703}">
      <dgm:prSet/>
      <dgm:spPr/>
      <dgm:t>
        <a:bodyPr/>
        <a:lstStyle/>
        <a:p>
          <a:endParaRPr lang="en-US"/>
        </a:p>
      </dgm:t>
    </dgm:pt>
    <dgm:pt modelId="{CAFC7784-8422-4AF5-9CBA-309A7A60E2CC}" type="sibTrans" cxnId="{B60ECAC5-145A-464D-8DCB-58FE13459703}">
      <dgm:prSet/>
      <dgm:spPr/>
      <dgm:t>
        <a:bodyPr/>
        <a:lstStyle/>
        <a:p>
          <a:endParaRPr lang="en-US"/>
        </a:p>
      </dgm:t>
    </dgm:pt>
    <dgm:pt modelId="{38E98843-BCF6-40B4-8BF8-0E5D18DB91FF}">
      <dgm:prSet phldrT="[Text]" custT="1"/>
      <dgm:spPr/>
      <dgm:t>
        <a:bodyPr/>
        <a:lstStyle/>
        <a:p>
          <a:r>
            <a:rPr lang="en-US" sz="3600" b="1" dirty="0"/>
            <a:t>Stretch Code</a:t>
          </a:r>
          <a:br>
            <a:rPr lang="en-US" sz="4100" dirty="0"/>
          </a:br>
          <a:r>
            <a:rPr lang="en-US" sz="2800" dirty="0"/>
            <a:t>(IECC 2021+ MA amendments)</a:t>
          </a:r>
        </a:p>
        <a:p>
          <a:r>
            <a:rPr lang="en-US" sz="2800" dirty="0">
              <a:solidFill>
                <a:srgbClr val="FF0000"/>
              </a:solidFill>
            </a:rPr>
            <a:t>This is West Tisbury now </a:t>
          </a:r>
        </a:p>
      </dgm:t>
    </dgm:pt>
    <dgm:pt modelId="{6E430E7C-0E50-4482-BBF6-7C32F47F6FBE}" type="parTrans" cxnId="{9F7E782E-B785-4B55-8104-0D19544D520B}">
      <dgm:prSet/>
      <dgm:spPr/>
      <dgm:t>
        <a:bodyPr/>
        <a:lstStyle/>
        <a:p>
          <a:endParaRPr lang="en-US"/>
        </a:p>
      </dgm:t>
    </dgm:pt>
    <dgm:pt modelId="{FB729BB2-5DEC-4981-8D71-309E3F7E2AAF}" type="sibTrans" cxnId="{9F7E782E-B785-4B55-8104-0D19544D520B}">
      <dgm:prSet/>
      <dgm:spPr/>
      <dgm:t>
        <a:bodyPr/>
        <a:lstStyle/>
        <a:p>
          <a:endParaRPr lang="en-US"/>
        </a:p>
      </dgm:t>
    </dgm:pt>
    <dgm:pt modelId="{D92EECE0-0F62-44A2-8166-9AC39DCF5663}">
      <dgm:prSet phldrT="[Text]" custT="1"/>
      <dgm:spPr/>
      <dgm:t>
        <a:bodyPr/>
        <a:lstStyle/>
        <a:p>
          <a:r>
            <a:rPr lang="en-US" sz="3600" b="1" dirty="0"/>
            <a:t>Base Code</a:t>
          </a:r>
          <a:br>
            <a:rPr lang="en-US" sz="4100" dirty="0"/>
          </a:br>
          <a:r>
            <a:rPr lang="en-US" sz="2800" dirty="0"/>
            <a:t>(IECC 2018 + MA amendments)</a:t>
          </a:r>
        </a:p>
      </dgm:t>
    </dgm:pt>
    <dgm:pt modelId="{07E467AA-DDC7-4C34-9259-0D7C11D1B07E}" type="parTrans" cxnId="{14E9D471-C072-49A9-BD19-0D1598BCDD89}">
      <dgm:prSet/>
      <dgm:spPr/>
      <dgm:t>
        <a:bodyPr/>
        <a:lstStyle/>
        <a:p>
          <a:endParaRPr lang="en-US"/>
        </a:p>
      </dgm:t>
    </dgm:pt>
    <dgm:pt modelId="{03F783A6-D2B2-4695-9882-32644FE46208}" type="sibTrans" cxnId="{14E9D471-C072-49A9-BD19-0D1598BCDD89}">
      <dgm:prSet/>
      <dgm:spPr/>
      <dgm:t>
        <a:bodyPr/>
        <a:lstStyle/>
        <a:p>
          <a:endParaRPr lang="en-US"/>
        </a:p>
      </dgm:t>
    </dgm:pt>
    <dgm:pt modelId="{4E4620C8-20BB-44B4-99CA-C14285ACA64B}">
      <dgm:prSet phldrT="[Text]" custT="1"/>
      <dgm:spPr/>
      <dgm:t>
        <a:bodyPr/>
        <a:lstStyle/>
        <a:p>
          <a:r>
            <a:rPr lang="en-US" sz="2400" dirty="0"/>
            <a:t>New construction for non-GC municipalities</a:t>
          </a:r>
        </a:p>
      </dgm:t>
    </dgm:pt>
    <dgm:pt modelId="{FED5BF38-2D36-4CFE-9860-28520A5A9E3D}" type="parTrans" cxnId="{BF6FA86E-DE77-4AD5-9CA1-3D1528984877}">
      <dgm:prSet/>
      <dgm:spPr/>
      <dgm:t>
        <a:bodyPr/>
        <a:lstStyle/>
        <a:p>
          <a:endParaRPr lang="en-US"/>
        </a:p>
      </dgm:t>
    </dgm:pt>
    <dgm:pt modelId="{C5071D71-1227-423E-B01A-89659228DF48}" type="sibTrans" cxnId="{BF6FA86E-DE77-4AD5-9CA1-3D1528984877}">
      <dgm:prSet/>
      <dgm:spPr/>
      <dgm:t>
        <a:bodyPr/>
        <a:lstStyle/>
        <a:p>
          <a:endParaRPr lang="en-US"/>
        </a:p>
      </dgm:t>
    </dgm:pt>
    <dgm:pt modelId="{F20E759A-9F04-4E06-958B-3450BDB785A7}">
      <dgm:prSet phldrT="[Text]" custT="1"/>
      <dgm:spPr/>
      <dgm:t>
        <a:bodyPr/>
        <a:lstStyle/>
        <a:p>
          <a:r>
            <a:rPr lang="en-US" sz="2400" dirty="0"/>
            <a:t>50 municipalities</a:t>
          </a:r>
        </a:p>
      </dgm:t>
    </dgm:pt>
    <dgm:pt modelId="{B707F500-9E14-4661-92A1-CF2A5385E649}" type="parTrans" cxnId="{39645F3F-E934-4AC2-BE28-7E15851B5EF7}">
      <dgm:prSet/>
      <dgm:spPr/>
      <dgm:t>
        <a:bodyPr/>
        <a:lstStyle/>
        <a:p>
          <a:endParaRPr lang="en-US"/>
        </a:p>
      </dgm:t>
    </dgm:pt>
    <dgm:pt modelId="{B1ACFEE0-A559-4EC8-8975-436D32DAF4FB}" type="sibTrans" cxnId="{39645F3F-E934-4AC2-BE28-7E15851B5EF7}">
      <dgm:prSet/>
      <dgm:spPr/>
      <dgm:t>
        <a:bodyPr/>
        <a:lstStyle/>
        <a:p>
          <a:endParaRPr lang="en-US"/>
        </a:p>
      </dgm:t>
    </dgm:pt>
    <dgm:pt modelId="{769F3DF8-B10C-46F5-A79E-79A7FD351CC6}">
      <dgm:prSet phldrT="[Text]" custT="1"/>
      <dgm:spPr/>
      <dgm:t>
        <a:bodyPr/>
        <a:lstStyle/>
        <a:p>
          <a:r>
            <a:rPr lang="en-US" sz="2400" b="0" dirty="0"/>
            <a:t>New construction only</a:t>
          </a:r>
        </a:p>
      </dgm:t>
    </dgm:pt>
    <dgm:pt modelId="{885BD457-4B1D-4DCA-8DF4-106022C3B502}" type="parTrans" cxnId="{76D7ADF8-2DBE-47C8-9C5F-CEAE6D305C35}">
      <dgm:prSet/>
      <dgm:spPr/>
      <dgm:t>
        <a:bodyPr/>
        <a:lstStyle/>
        <a:p>
          <a:endParaRPr lang="en-US"/>
        </a:p>
      </dgm:t>
    </dgm:pt>
    <dgm:pt modelId="{A528E5ED-273E-42F0-A08F-3546AA784110}" type="sibTrans" cxnId="{76D7ADF8-2DBE-47C8-9C5F-CEAE6D305C35}">
      <dgm:prSet/>
      <dgm:spPr/>
      <dgm:t>
        <a:bodyPr/>
        <a:lstStyle/>
        <a:p>
          <a:endParaRPr lang="en-US"/>
        </a:p>
      </dgm:t>
    </dgm:pt>
    <dgm:pt modelId="{978102E2-AC61-4226-B90E-69B234B22789}">
      <dgm:prSet phldrT="[Text]" custT="1"/>
      <dgm:spPr/>
      <dgm:t>
        <a:bodyPr/>
        <a:lstStyle/>
        <a:p>
          <a:r>
            <a:rPr lang="en-US" sz="2400" dirty="0"/>
            <a:t>New construction, major renovations/additions for GC municipalities and adopters</a:t>
          </a:r>
        </a:p>
      </dgm:t>
    </dgm:pt>
    <dgm:pt modelId="{83003E57-589C-4007-809C-8482F9E8306E}" type="parTrans" cxnId="{E4966452-C356-436F-856D-84AB6F657216}">
      <dgm:prSet/>
      <dgm:spPr/>
      <dgm:t>
        <a:bodyPr/>
        <a:lstStyle/>
        <a:p>
          <a:endParaRPr lang="en-US"/>
        </a:p>
      </dgm:t>
    </dgm:pt>
    <dgm:pt modelId="{E72BDC7A-EDDE-4C39-9A09-4C07F7135297}" type="sibTrans" cxnId="{E4966452-C356-436F-856D-84AB6F657216}">
      <dgm:prSet/>
      <dgm:spPr/>
      <dgm:t>
        <a:bodyPr/>
        <a:lstStyle/>
        <a:p>
          <a:endParaRPr lang="en-US"/>
        </a:p>
      </dgm:t>
    </dgm:pt>
    <dgm:pt modelId="{C9380F56-1FDD-41C3-8294-280415E3D96D}">
      <dgm:prSet phldrT="[Text]" custT="1"/>
      <dgm:spPr/>
      <dgm:t>
        <a:bodyPr/>
        <a:lstStyle/>
        <a:p>
          <a:r>
            <a:rPr lang="en-US" sz="2400" dirty="0"/>
            <a:t>270 municipalities</a:t>
          </a:r>
        </a:p>
      </dgm:t>
    </dgm:pt>
    <dgm:pt modelId="{63B95D4B-925E-47D2-96EF-FC38B558CEBA}" type="parTrans" cxnId="{560A5CE8-5048-422F-B9A5-B04673AC40E5}">
      <dgm:prSet/>
      <dgm:spPr/>
      <dgm:t>
        <a:bodyPr/>
        <a:lstStyle/>
        <a:p>
          <a:endParaRPr lang="en-US"/>
        </a:p>
      </dgm:t>
    </dgm:pt>
    <dgm:pt modelId="{0B8222E3-5C7D-4CEB-9392-1C6904FC2D5F}" type="sibTrans" cxnId="{560A5CE8-5048-422F-B9A5-B04673AC40E5}">
      <dgm:prSet/>
      <dgm:spPr/>
      <dgm:t>
        <a:bodyPr/>
        <a:lstStyle/>
        <a:p>
          <a:endParaRPr lang="en-US"/>
        </a:p>
      </dgm:t>
    </dgm:pt>
    <dgm:pt modelId="{81AC7D41-9819-461C-AB6C-DBC1E1349BCD}">
      <dgm:prSet phldrT="[Text]" custT="1"/>
      <dgm:spPr/>
      <dgm:t>
        <a:bodyPr/>
        <a:lstStyle/>
        <a:p>
          <a:r>
            <a:rPr lang="en-US" sz="2400" b="0" dirty="0">
              <a:solidFill>
                <a:srgbClr val="FF0000"/>
              </a:solidFill>
            </a:rPr>
            <a:t>31 municipalities so far including Aquinnah</a:t>
          </a:r>
        </a:p>
      </dgm:t>
    </dgm:pt>
    <dgm:pt modelId="{067DACC6-1975-410B-8362-49993FF0195B}" type="parTrans" cxnId="{47694817-C04B-48CC-BD67-0B7AF132B124}">
      <dgm:prSet/>
      <dgm:spPr/>
      <dgm:t>
        <a:bodyPr/>
        <a:lstStyle/>
        <a:p>
          <a:endParaRPr lang="en-US"/>
        </a:p>
      </dgm:t>
    </dgm:pt>
    <dgm:pt modelId="{D2111CDA-10EF-4A5D-B0A0-47CD78ACF4A1}" type="sibTrans" cxnId="{47694817-C04B-48CC-BD67-0B7AF132B124}">
      <dgm:prSet/>
      <dgm:spPr/>
      <dgm:t>
        <a:bodyPr/>
        <a:lstStyle/>
        <a:p>
          <a:endParaRPr lang="en-US"/>
        </a:p>
      </dgm:t>
    </dgm:pt>
    <dgm:pt modelId="{A8D58622-7E74-439B-B7E5-D8969E804AF3}" type="pres">
      <dgm:prSet presAssocID="{5B9B94EF-DA0D-4ACD-9D19-66358D5B66AB}" presName="Name0" presStyleCnt="0">
        <dgm:presLayoutVars>
          <dgm:dir/>
          <dgm:animLvl val="lvl"/>
          <dgm:resizeHandles val="exact"/>
        </dgm:presLayoutVars>
      </dgm:prSet>
      <dgm:spPr/>
    </dgm:pt>
    <dgm:pt modelId="{0F2396F2-DBAF-478A-AA2A-D7B2281EA518}" type="pres">
      <dgm:prSet presAssocID="{7ABF5BA1-03ED-40EB-848B-69CE0E3D061B}" presName="Name8" presStyleCnt="0"/>
      <dgm:spPr/>
    </dgm:pt>
    <dgm:pt modelId="{A09B4544-335E-4E96-A70B-0E82DAAF986D}" type="pres">
      <dgm:prSet presAssocID="{7ABF5BA1-03ED-40EB-848B-69CE0E3D061B}" presName="acctBkgd" presStyleLbl="alignAcc1" presStyleIdx="0" presStyleCnt="3"/>
      <dgm:spPr/>
    </dgm:pt>
    <dgm:pt modelId="{3F226BA3-D8E9-4326-873A-D0C3CFD95730}" type="pres">
      <dgm:prSet presAssocID="{7ABF5BA1-03ED-40EB-848B-69CE0E3D061B}" presName="acctTx" presStyleLbl="alignAcc1" presStyleIdx="0" presStyleCnt="3">
        <dgm:presLayoutVars>
          <dgm:bulletEnabled val="1"/>
        </dgm:presLayoutVars>
      </dgm:prSet>
      <dgm:spPr/>
    </dgm:pt>
    <dgm:pt modelId="{BBA28818-48A8-4857-826A-5CEC5731A62E}" type="pres">
      <dgm:prSet presAssocID="{7ABF5BA1-03ED-40EB-848B-69CE0E3D061B}" presName="level" presStyleLbl="node1" presStyleIdx="0" presStyleCnt="3">
        <dgm:presLayoutVars>
          <dgm:chMax val="1"/>
          <dgm:bulletEnabled val="1"/>
        </dgm:presLayoutVars>
      </dgm:prSet>
      <dgm:spPr/>
    </dgm:pt>
    <dgm:pt modelId="{8E697DD0-0ACC-4141-BD50-CADAAB26F406}" type="pres">
      <dgm:prSet presAssocID="{7ABF5BA1-03ED-40EB-848B-69CE0E3D061B}" presName="levelTx" presStyleLbl="revTx" presStyleIdx="0" presStyleCnt="0">
        <dgm:presLayoutVars>
          <dgm:chMax val="1"/>
          <dgm:bulletEnabled val="1"/>
        </dgm:presLayoutVars>
      </dgm:prSet>
      <dgm:spPr/>
    </dgm:pt>
    <dgm:pt modelId="{AAA2C756-B443-4510-A637-1909F042D055}" type="pres">
      <dgm:prSet presAssocID="{38E98843-BCF6-40B4-8BF8-0E5D18DB91FF}" presName="Name8" presStyleCnt="0"/>
      <dgm:spPr/>
    </dgm:pt>
    <dgm:pt modelId="{CF7BD331-99C9-4ED1-9B93-CE8FAB2C025F}" type="pres">
      <dgm:prSet presAssocID="{38E98843-BCF6-40B4-8BF8-0E5D18DB91FF}" presName="acctBkgd" presStyleLbl="alignAcc1" presStyleIdx="1" presStyleCnt="3"/>
      <dgm:spPr/>
    </dgm:pt>
    <dgm:pt modelId="{3290DE67-7CFB-4C1B-B7F7-32AE2907F2D5}" type="pres">
      <dgm:prSet presAssocID="{38E98843-BCF6-40B4-8BF8-0E5D18DB91FF}" presName="acctTx" presStyleLbl="alignAcc1" presStyleIdx="1" presStyleCnt="3">
        <dgm:presLayoutVars>
          <dgm:bulletEnabled val="1"/>
        </dgm:presLayoutVars>
      </dgm:prSet>
      <dgm:spPr/>
    </dgm:pt>
    <dgm:pt modelId="{088E2325-3609-45D3-8F55-54A3B1EC8976}" type="pres">
      <dgm:prSet presAssocID="{38E98843-BCF6-40B4-8BF8-0E5D18DB91FF}" presName="level" presStyleLbl="node1" presStyleIdx="1" presStyleCnt="3" custScaleY="78206">
        <dgm:presLayoutVars>
          <dgm:chMax val="1"/>
          <dgm:bulletEnabled val="1"/>
        </dgm:presLayoutVars>
      </dgm:prSet>
      <dgm:spPr/>
    </dgm:pt>
    <dgm:pt modelId="{DE07A927-AEC2-4F82-BB61-AB7C9E7D4F07}" type="pres">
      <dgm:prSet presAssocID="{38E98843-BCF6-40B4-8BF8-0E5D18DB91FF}" presName="levelTx" presStyleLbl="revTx" presStyleIdx="0" presStyleCnt="0">
        <dgm:presLayoutVars>
          <dgm:chMax val="1"/>
          <dgm:bulletEnabled val="1"/>
        </dgm:presLayoutVars>
      </dgm:prSet>
      <dgm:spPr/>
    </dgm:pt>
    <dgm:pt modelId="{3C90D580-9B99-4CFC-8B2F-8BDACDF3E049}" type="pres">
      <dgm:prSet presAssocID="{D92EECE0-0F62-44A2-8166-9AC39DCF5663}" presName="Name8" presStyleCnt="0"/>
      <dgm:spPr/>
    </dgm:pt>
    <dgm:pt modelId="{EEC0D1F6-A661-48BF-8A86-9D2131AC8875}" type="pres">
      <dgm:prSet presAssocID="{D92EECE0-0F62-44A2-8166-9AC39DCF5663}" presName="acctBkgd" presStyleLbl="alignAcc1" presStyleIdx="2" presStyleCnt="3"/>
      <dgm:spPr/>
    </dgm:pt>
    <dgm:pt modelId="{C573E3C3-8041-41FE-A012-9FBD44DA18DB}" type="pres">
      <dgm:prSet presAssocID="{D92EECE0-0F62-44A2-8166-9AC39DCF5663}" presName="acctTx" presStyleLbl="alignAcc1" presStyleIdx="2" presStyleCnt="3">
        <dgm:presLayoutVars>
          <dgm:bulletEnabled val="1"/>
        </dgm:presLayoutVars>
      </dgm:prSet>
      <dgm:spPr/>
    </dgm:pt>
    <dgm:pt modelId="{33017232-EC23-41BD-B227-364ADCA80280}" type="pres">
      <dgm:prSet presAssocID="{D92EECE0-0F62-44A2-8166-9AC39DCF5663}" presName="level" presStyleLbl="node1" presStyleIdx="2" presStyleCnt="3" custScaleY="57090">
        <dgm:presLayoutVars>
          <dgm:chMax val="1"/>
          <dgm:bulletEnabled val="1"/>
        </dgm:presLayoutVars>
      </dgm:prSet>
      <dgm:spPr/>
    </dgm:pt>
    <dgm:pt modelId="{98FC35CB-35CB-45F2-9969-225004351A7D}" type="pres">
      <dgm:prSet presAssocID="{D92EECE0-0F62-44A2-8166-9AC39DCF5663}" presName="levelTx" presStyleLbl="revTx" presStyleIdx="0" presStyleCnt="0">
        <dgm:presLayoutVars>
          <dgm:chMax val="1"/>
          <dgm:bulletEnabled val="1"/>
        </dgm:presLayoutVars>
      </dgm:prSet>
      <dgm:spPr/>
    </dgm:pt>
  </dgm:ptLst>
  <dgm:cxnLst>
    <dgm:cxn modelId="{CDA73801-E2A3-43E5-86B3-44D027236735}" type="presOf" srcId="{C9380F56-1FDD-41C3-8294-280415E3D96D}" destId="{3290DE67-7CFB-4C1B-B7F7-32AE2907F2D5}" srcOrd="1" destOrd="1" presId="urn:microsoft.com/office/officeart/2005/8/layout/pyramid1"/>
    <dgm:cxn modelId="{2FF2C316-BA7D-4FA9-8E40-8AF0B2EE4FEC}" type="presOf" srcId="{81AC7D41-9819-461C-AB6C-DBC1E1349BCD}" destId="{3F226BA3-D8E9-4326-873A-D0C3CFD95730}" srcOrd="1" destOrd="1" presId="urn:microsoft.com/office/officeart/2005/8/layout/pyramid1"/>
    <dgm:cxn modelId="{47694817-C04B-48CC-BD67-0B7AF132B124}" srcId="{7ABF5BA1-03ED-40EB-848B-69CE0E3D061B}" destId="{81AC7D41-9819-461C-AB6C-DBC1E1349BCD}" srcOrd="1" destOrd="0" parTransId="{067DACC6-1975-410B-8362-49993FF0195B}" sibTransId="{D2111CDA-10EF-4A5D-B0A0-47CD78ACF4A1}"/>
    <dgm:cxn modelId="{51299424-3EB6-4F48-A12E-12060358FCC6}" type="presOf" srcId="{978102E2-AC61-4226-B90E-69B234B22789}" destId="{3290DE67-7CFB-4C1B-B7F7-32AE2907F2D5}" srcOrd="1" destOrd="0" presId="urn:microsoft.com/office/officeart/2005/8/layout/pyramid1"/>
    <dgm:cxn modelId="{AFC44026-03F9-4066-9575-84FDC18D5749}" type="presOf" srcId="{D92EECE0-0F62-44A2-8166-9AC39DCF5663}" destId="{98FC35CB-35CB-45F2-9969-225004351A7D}" srcOrd="1" destOrd="0" presId="urn:microsoft.com/office/officeart/2005/8/layout/pyramid1"/>
    <dgm:cxn modelId="{9F7E782E-B785-4B55-8104-0D19544D520B}" srcId="{5B9B94EF-DA0D-4ACD-9D19-66358D5B66AB}" destId="{38E98843-BCF6-40B4-8BF8-0E5D18DB91FF}" srcOrd="1" destOrd="0" parTransId="{6E430E7C-0E50-4482-BBF6-7C32F47F6FBE}" sibTransId="{FB729BB2-5DEC-4981-8D71-309E3F7E2AAF}"/>
    <dgm:cxn modelId="{39645F3F-E934-4AC2-BE28-7E15851B5EF7}" srcId="{D92EECE0-0F62-44A2-8166-9AC39DCF5663}" destId="{F20E759A-9F04-4E06-958B-3450BDB785A7}" srcOrd="1" destOrd="0" parTransId="{B707F500-9E14-4661-92A1-CF2A5385E649}" sibTransId="{B1ACFEE0-A559-4EC8-8975-436D32DAF4FB}"/>
    <dgm:cxn modelId="{93D9365F-57E0-4124-9C4D-8CC128E75712}" type="presOf" srcId="{D92EECE0-0F62-44A2-8166-9AC39DCF5663}" destId="{33017232-EC23-41BD-B227-364ADCA80280}" srcOrd="0" destOrd="0" presId="urn:microsoft.com/office/officeart/2005/8/layout/pyramid1"/>
    <dgm:cxn modelId="{D6EC9F5F-8A57-4697-A773-B4882751CE92}" type="presOf" srcId="{38E98843-BCF6-40B4-8BF8-0E5D18DB91FF}" destId="{088E2325-3609-45D3-8F55-54A3B1EC8976}" srcOrd="0" destOrd="0" presId="urn:microsoft.com/office/officeart/2005/8/layout/pyramid1"/>
    <dgm:cxn modelId="{BF6FA86E-DE77-4AD5-9CA1-3D1528984877}" srcId="{D92EECE0-0F62-44A2-8166-9AC39DCF5663}" destId="{4E4620C8-20BB-44B4-99CA-C14285ACA64B}" srcOrd="0" destOrd="0" parTransId="{FED5BF38-2D36-4CFE-9860-28520A5A9E3D}" sibTransId="{C5071D71-1227-423E-B01A-89659228DF48}"/>
    <dgm:cxn modelId="{14E9D471-C072-49A9-BD19-0D1598BCDD89}" srcId="{5B9B94EF-DA0D-4ACD-9D19-66358D5B66AB}" destId="{D92EECE0-0F62-44A2-8166-9AC39DCF5663}" srcOrd="2" destOrd="0" parTransId="{07E467AA-DDC7-4C34-9259-0D7C11D1B07E}" sibTransId="{03F783A6-D2B2-4695-9882-32644FE46208}"/>
    <dgm:cxn modelId="{E4966452-C356-436F-856D-84AB6F657216}" srcId="{38E98843-BCF6-40B4-8BF8-0E5D18DB91FF}" destId="{978102E2-AC61-4226-B90E-69B234B22789}" srcOrd="0" destOrd="0" parTransId="{83003E57-589C-4007-809C-8482F9E8306E}" sibTransId="{E72BDC7A-EDDE-4C39-9A09-4C07F7135297}"/>
    <dgm:cxn modelId="{E7930676-B8B8-4769-AEBA-0ADF1A694FAE}" type="presOf" srcId="{978102E2-AC61-4226-B90E-69B234B22789}" destId="{CF7BD331-99C9-4ED1-9B93-CE8FAB2C025F}" srcOrd="0" destOrd="0" presId="urn:microsoft.com/office/officeart/2005/8/layout/pyramid1"/>
    <dgm:cxn modelId="{6F413376-0564-45A7-AA5D-C1AAC7B84D4A}" type="presOf" srcId="{4E4620C8-20BB-44B4-99CA-C14285ACA64B}" destId="{C573E3C3-8041-41FE-A012-9FBD44DA18DB}" srcOrd="1" destOrd="0" presId="urn:microsoft.com/office/officeart/2005/8/layout/pyramid1"/>
    <dgm:cxn modelId="{2310A07B-217F-4AC6-9A8F-B7B082A3CE55}" type="presOf" srcId="{38E98843-BCF6-40B4-8BF8-0E5D18DB91FF}" destId="{DE07A927-AEC2-4F82-BB61-AB7C9E7D4F07}" srcOrd="1" destOrd="0" presId="urn:microsoft.com/office/officeart/2005/8/layout/pyramid1"/>
    <dgm:cxn modelId="{CBAF1C87-C353-43A6-B943-9F10C7753AE6}" type="presOf" srcId="{7ABF5BA1-03ED-40EB-848B-69CE0E3D061B}" destId="{BBA28818-48A8-4857-826A-5CEC5731A62E}" srcOrd="0" destOrd="0" presId="urn:microsoft.com/office/officeart/2005/8/layout/pyramid1"/>
    <dgm:cxn modelId="{0DB259A3-26CC-4A5B-9863-8BC60980462F}" type="presOf" srcId="{769F3DF8-B10C-46F5-A79E-79A7FD351CC6}" destId="{A09B4544-335E-4E96-A70B-0E82DAAF986D}" srcOrd="0" destOrd="0" presId="urn:microsoft.com/office/officeart/2005/8/layout/pyramid1"/>
    <dgm:cxn modelId="{8CA15BAC-8122-4264-BF42-49DB9A09D02E}" type="presOf" srcId="{F20E759A-9F04-4E06-958B-3450BDB785A7}" destId="{EEC0D1F6-A661-48BF-8A86-9D2131AC8875}" srcOrd="0" destOrd="1" presId="urn:microsoft.com/office/officeart/2005/8/layout/pyramid1"/>
    <dgm:cxn modelId="{2A4285B1-912D-462C-9B34-4EECC3E4ADF4}" type="presOf" srcId="{F20E759A-9F04-4E06-958B-3450BDB785A7}" destId="{C573E3C3-8041-41FE-A012-9FBD44DA18DB}" srcOrd="1" destOrd="1" presId="urn:microsoft.com/office/officeart/2005/8/layout/pyramid1"/>
    <dgm:cxn modelId="{B60ECAC5-145A-464D-8DCB-58FE13459703}" srcId="{5B9B94EF-DA0D-4ACD-9D19-66358D5B66AB}" destId="{7ABF5BA1-03ED-40EB-848B-69CE0E3D061B}" srcOrd="0" destOrd="0" parTransId="{9EB57B4B-B3BA-4F50-BCCA-1C223F0D3B28}" sibTransId="{CAFC7784-8422-4AF5-9CBA-309A7A60E2CC}"/>
    <dgm:cxn modelId="{3D0504C7-CCD1-491B-8AF2-A55369A09145}" type="presOf" srcId="{769F3DF8-B10C-46F5-A79E-79A7FD351CC6}" destId="{3F226BA3-D8E9-4326-873A-D0C3CFD95730}" srcOrd="1" destOrd="0" presId="urn:microsoft.com/office/officeart/2005/8/layout/pyramid1"/>
    <dgm:cxn modelId="{2190A7C9-35D4-469B-9833-77E29762F169}" type="presOf" srcId="{5B9B94EF-DA0D-4ACD-9D19-66358D5B66AB}" destId="{A8D58622-7E74-439B-B7E5-D8969E804AF3}" srcOrd="0" destOrd="0" presId="urn:microsoft.com/office/officeart/2005/8/layout/pyramid1"/>
    <dgm:cxn modelId="{2BC46BCC-4EEB-41E1-9F32-408A9FB889FD}" type="presOf" srcId="{4E4620C8-20BB-44B4-99CA-C14285ACA64B}" destId="{EEC0D1F6-A661-48BF-8A86-9D2131AC8875}" srcOrd="0" destOrd="0" presId="urn:microsoft.com/office/officeart/2005/8/layout/pyramid1"/>
    <dgm:cxn modelId="{4D4790CF-5FFD-4754-AF1B-AAEF85B165AE}" type="presOf" srcId="{C9380F56-1FDD-41C3-8294-280415E3D96D}" destId="{CF7BD331-99C9-4ED1-9B93-CE8FAB2C025F}" srcOrd="0" destOrd="1" presId="urn:microsoft.com/office/officeart/2005/8/layout/pyramid1"/>
    <dgm:cxn modelId="{1ABF83D3-752D-4951-A8B5-C0A0E0C8F469}" type="presOf" srcId="{81AC7D41-9819-461C-AB6C-DBC1E1349BCD}" destId="{A09B4544-335E-4E96-A70B-0E82DAAF986D}" srcOrd="0" destOrd="1" presId="urn:microsoft.com/office/officeart/2005/8/layout/pyramid1"/>
    <dgm:cxn modelId="{F63170DE-F6A0-4CB4-AD36-F43F59A228F2}" type="presOf" srcId="{7ABF5BA1-03ED-40EB-848B-69CE0E3D061B}" destId="{8E697DD0-0ACC-4141-BD50-CADAAB26F406}" srcOrd="1" destOrd="0" presId="urn:microsoft.com/office/officeart/2005/8/layout/pyramid1"/>
    <dgm:cxn modelId="{560A5CE8-5048-422F-B9A5-B04673AC40E5}" srcId="{38E98843-BCF6-40B4-8BF8-0E5D18DB91FF}" destId="{C9380F56-1FDD-41C3-8294-280415E3D96D}" srcOrd="1" destOrd="0" parTransId="{63B95D4B-925E-47D2-96EF-FC38B558CEBA}" sibTransId="{0B8222E3-5C7D-4CEB-9392-1C6904FC2D5F}"/>
    <dgm:cxn modelId="{76D7ADF8-2DBE-47C8-9C5F-CEAE6D305C35}" srcId="{7ABF5BA1-03ED-40EB-848B-69CE0E3D061B}" destId="{769F3DF8-B10C-46F5-A79E-79A7FD351CC6}" srcOrd="0" destOrd="0" parTransId="{885BD457-4B1D-4DCA-8DF4-106022C3B502}" sibTransId="{A528E5ED-273E-42F0-A08F-3546AA784110}"/>
    <dgm:cxn modelId="{A45B022E-E460-40C6-AC55-3D2D433E4479}" type="presParOf" srcId="{A8D58622-7E74-439B-B7E5-D8969E804AF3}" destId="{0F2396F2-DBAF-478A-AA2A-D7B2281EA518}" srcOrd="0" destOrd="0" presId="urn:microsoft.com/office/officeart/2005/8/layout/pyramid1"/>
    <dgm:cxn modelId="{3540E7CF-69ED-406B-9F47-3E072CAB27CF}" type="presParOf" srcId="{0F2396F2-DBAF-478A-AA2A-D7B2281EA518}" destId="{A09B4544-335E-4E96-A70B-0E82DAAF986D}" srcOrd="0" destOrd="0" presId="urn:microsoft.com/office/officeart/2005/8/layout/pyramid1"/>
    <dgm:cxn modelId="{F274BC10-C687-44BD-9978-76AA42B1F5E5}" type="presParOf" srcId="{0F2396F2-DBAF-478A-AA2A-D7B2281EA518}" destId="{3F226BA3-D8E9-4326-873A-D0C3CFD95730}" srcOrd="1" destOrd="0" presId="urn:microsoft.com/office/officeart/2005/8/layout/pyramid1"/>
    <dgm:cxn modelId="{2E1C13E9-D1C0-4A8C-919E-C280A63275CE}" type="presParOf" srcId="{0F2396F2-DBAF-478A-AA2A-D7B2281EA518}" destId="{BBA28818-48A8-4857-826A-5CEC5731A62E}" srcOrd="2" destOrd="0" presId="urn:microsoft.com/office/officeart/2005/8/layout/pyramid1"/>
    <dgm:cxn modelId="{766D3525-DEEE-474E-957D-E015E0FACE6A}" type="presParOf" srcId="{0F2396F2-DBAF-478A-AA2A-D7B2281EA518}" destId="{8E697DD0-0ACC-4141-BD50-CADAAB26F406}" srcOrd="3" destOrd="0" presId="urn:microsoft.com/office/officeart/2005/8/layout/pyramid1"/>
    <dgm:cxn modelId="{F77FB576-288A-4FF7-A7C6-732600CF6FDC}" type="presParOf" srcId="{A8D58622-7E74-439B-B7E5-D8969E804AF3}" destId="{AAA2C756-B443-4510-A637-1909F042D055}" srcOrd="1" destOrd="0" presId="urn:microsoft.com/office/officeart/2005/8/layout/pyramid1"/>
    <dgm:cxn modelId="{4966D129-3CCD-451E-84D7-5FCDBF51E2AA}" type="presParOf" srcId="{AAA2C756-B443-4510-A637-1909F042D055}" destId="{CF7BD331-99C9-4ED1-9B93-CE8FAB2C025F}" srcOrd="0" destOrd="0" presId="urn:microsoft.com/office/officeart/2005/8/layout/pyramid1"/>
    <dgm:cxn modelId="{E72F33E5-A776-456A-8180-C9DFC42E05D2}" type="presParOf" srcId="{AAA2C756-B443-4510-A637-1909F042D055}" destId="{3290DE67-7CFB-4C1B-B7F7-32AE2907F2D5}" srcOrd="1" destOrd="0" presId="urn:microsoft.com/office/officeart/2005/8/layout/pyramid1"/>
    <dgm:cxn modelId="{B50E4EFC-66F4-4A0C-96B8-57DAA82BDCCD}" type="presParOf" srcId="{AAA2C756-B443-4510-A637-1909F042D055}" destId="{088E2325-3609-45D3-8F55-54A3B1EC8976}" srcOrd="2" destOrd="0" presId="urn:microsoft.com/office/officeart/2005/8/layout/pyramid1"/>
    <dgm:cxn modelId="{B6377122-0A48-4FE2-AA1F-1DD56B00D5A9}" type="presParOf" srcId="{AAA2C756-B443-4510-A637-1909F042D055}" destId="{DE07A927-AEC2-4F82-BB61-AB7C9E7D4F07}" srcOrd="3" destOrd="0" presId="urn:microsoft.com/office/officeart/2005/8/layout/pyramid1"/>
    <dgm:cxn modelId="{883A4240-3B13-44EC-8D4A-35DA9F5D558F}" type="presParOf" srcId="{A8D58622-7E74-439B-B7E5-D8969E804AF3}" destId="{3C90D580-9B99-4CFC-8B2F-8BDACDF3E049}" srcOrd="2" destOrd="0" presId="urn:microsoft.com/office/officeart/2005/8/layout/pyramid1"/>
    <dgm:cxn modelId="{28A1C3ED-3EBA-4526-85D5-2E94A68A2201}" type="presParOf" srcId="{3C90D580-9B99-4CFC-8B2F-8BDACDF3E049}" destId="{EEC0D1F6-A661-48BF-8A86-9D2131AC8875}" srcOrd="0" destOrd="0" presId="urn:microsoft.com/office/officeart/2005/8/layout/pyramid1"/>
    <dgm:cxn modelId="{2BB96E49-75CF-43F6-855A-A4FAD2896015}" type="presParOf" srcId="{3C90D580-9B99-4CFC-8B2F-8BDACDF3E049}" destId="{C573E3C3-8041-41FE-A012-9FBD44DA18DB}" srcOrd="1" destOrd="0" presId="urn:microsoft.com/office/officeart/2005/8/layout/pyramid1"/>
    <dgm:cxn modelId="{198E2AC4-3F20-44BD-B533-5583960D8794}" type="presParOf" srcId="{3C90D580-9B99-4CFC-8B2F-8BDACDF3E049}" destId="{33017232-EC23-41BD-B227-364ADCA80280}" srcOrd="2" destOrd="0" presId="urn:microsoft.com/office/officeart/2005/8/layout/pyramid1"/>
    <dgm:cxn modelId="{373764BB-C31B-44E8-9688-D076B78BB87A}" type="presParOf" srcId="{3C90D580-9B99-4CFC-8B2F-8BDACDF3E049}" destId="{98FC35CB-35CB-45F2-9969-225004351A7D}"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B4544-335E-4E96-A70B-0E82DAAF986D}">
      <dsp:nvSpPr>
        <dsp:cNvPr id="0" name=""/>
        <dsp:cNvSpPr/>
      </dsp:nvSpPr>
      <dsp:spPr>
        <a:xfrm rot="10800000">
          <a:off x="4145280" y="0"/>
          <a:ext cx="8046720" cy="2369199"/>
        </a:xfrm>
        <a:prstGeom prst="nonIsoscelesTrapezoid">
          <a:avLst>
            <a:gd name="adj1" fmla="val 0"/>
            <a:gd name="adj2" fmla="val 74360"/>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a:t>New construction only</a:t>
          </a:r>
        </a:p>
        <a:p>
          <a:pPr marL="228600" lvl="1" indent="-228600" algn="l" defTabSz="1066800">
            <a:lnSpc>
              <a:spcPct val="90000"/>
            </a:lnSpc>
            <a:spcBef>
              <a:spcPct val="0"/>
            </a:spcBef>
            <a:spcAft>
              <a:spcPct val="15000"/>
            </a:spcAft>
            <a:buChar char="•"/>
          </a:pPr>
          <a:r>
            <a:rPr lang="en-US" sz="2400" b="0" kern="1200" dirty="0">
              <a:solidFill>
                <a:srgbClr val="FF0000"/>
              </a:solidFill>
            </a:rPr>
            <a:t>31 municipalities so far including Aquinnah</a:t>
          </a:r>
        </a:p>
      </dsp:txBody>
      <dsp:txXfrm rot="10800000">
        <a:off x="5907009" y="0"/>
        <a:ext cx="6284990" cy="2369199"/>
      </dsp:txXfrm>
    </dsp:sp>
    <dsp:sp modelId="{BBA28818-48A8-4857-826A-5CEC5731A62E}">
      <dsp:nvSpPr>
        <dsp:cNvPr id="0" name=""/>
        <dsp:cNvSpPr/>
      </dsp:nvSpPr>
      <dsp:spPr>
        <a:xfrm>
          <a:off x="2383550" y="0"/>
          <a:ext cx="3523459" cy="2369199"/>
        </a:xfrm>
        <a:prstGeom prst="trapezoid">
          <a:avLst>
            <a:gd name="adj" fmla="val 7436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b" anchorCtr="0">
          <a:noAutofit/>
        </a:bodyPr>
        <a:lstStyle/>
        <a:p>
          <a:pPr marL="0" lvl="0" indent="0" algn="ctr" defTabSz="1600200">
            <a:lnSpc>
              <a:spcPct val="100000"/>
            </a:lnSpc>
            <a:spcBef>
              <a:spcPct val="0"/>
            </a:spcBef>
            <a:spcAft>
              <a:spcPts val="0"/>
            </a:spcAft>
            <a:buNone/>
          </a:pPr>
          <a:r>
            <a:rPr lang="en-US" sz="3600" b="1" kern="1200" dirty="0"/>
            <a:t>Specialized Code</a:t>
          </a:r>
        </a:p>
        <a:p>
          <a:pPr marL="0" lvl="0" indent="0" algn="ctr" defTabSz="1600200">
            <a:lnSpc>
              <a:spcPct val="100000"/>
            </a:lnSpc>
            <a:spcBef>
              <a:spcPct val="0"/>
            </a:spcBef>
            <a:spcAft>
              <a:spcPts val="0"/>
            </a:spcAft>
            <a:buNone/>
          </a:pPr>
          <a:r>
            <a:rPr lang="en-US" sz="2800" b="0" kern="1200" dirty="0"/>
            <a:t>(Stretch code + additions)</a:t>
          </a:r>
        </a:p>
      </dsp:txBody>
      <dsp:txXfrm>
        <a:off x="2383550" y="0"/>
        <a:ext cx="3523459" cy="2369199"/>
      </dsp:txXfrm>
    </dsp:sp>
    <dsp:sp modelId="{CF7BD331-99C9-4ED1-9B93-CE8FAB2C025F}">
      <dsp:nvSpPr>
        <dsp:cNvPr id="0" name=""/>
        <dsp:cNvSpPr/>
      </dsp:nvSpPr>
      <dsp:spPr>
        <a:xfrm rot="10800000">
          <a:off x="5907009" y="2369199"/>
          <a:ext cx="6284990" cy="1852856"/>
        </a:xfrm>
        <a:prstGeom prst="nonIsoscelesTrapezoid">
          <a:avLst>
            <a:gd name="adj1" fmla="val 0"/>
            <a:gd name="adj2" fmla="val 74360"/>
          </a:avLst>
        </a:prstGeom>
        <a:solidFill>
          <a:schemeClr val="lt1">
            <a:alpha val="90000"/>
            <a:hueOff val="0"/>
            <a:satOff val="0"/>
            <a:lumOff val="0"/>
            <a:alphaOff val="0"/>
          </a:schemeClr>
        </a:solidFill>
        <a:ln w="12700" cap="flat" cmpd="sng" algn="ctr">
          <a:solidFill>
            <a:schemeClr val="accent6">
              <a:shade val="80000"/>
              <a:hueOff val="160640"/>
              <a:satOff val="-6455"/>
              <a:lumOff val="138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New construction, major renovations/additions for GC municipalities and adopters</a:t>
          </a:r>
        </a:p>
        <a:p>
          <a:pPr marL="228600" lvl="1" indent="-228600" algn="l" defTabSz="1066800">
            <a:lnSpc>
              <a:spcPct val="90000"/>
            </a:lnSpc>
            <a:spcBef>
              <a:spcPct val="0"/>
            </a:spcBef>
            <a:spcAft>
              <a:spcPct val="15000"/>
            </a:spcAft>
            <a:buChar char="•"/>
          </a:pPr>
          <a:r>
            <a:rPr lang="en-US" sz="2400" kern="1200" dirty="0"/>
            <a:t>270 municipalities</a:t>
          </a:r>
        </a:p>
      </dsp:txBody>
      <dsp:txXfrm rot="10800000">
        <a:off x="7284788" y="2369199"/>
        <a:ext cx="4907211" cy="1852856"/>
      </dsp:txXfrm>
    </dsp:sp>
    <dsp:sp modelId="{088E2325-3609-45D3-8F55-54A3B1EC8976}">
      <dsp:nvSpPr>
        <dsp:cNvPr id="0" name=""/>
        <dsp:cNvSpPr/>
      </dsp:nvSpPr>
      <dsp:spPr>
        <a:xfrm>
          <a:off x="1005771" y="2369199"/>
          <a:ext cx="6279016" cy="1852856"/>
        </a:xfrm>
        <a:prstGeom prst="trapezoid">
          <a:avLst>
            <a:gd name="adj" fmla="val 74360"/>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Stretch Code</a:t>
          </a:r>
          <a:br>
            <a:rPr lang="en-US" sz="4100" kern="1200" dirty="0"/>
          </a:br>
          <a:r>
            <a:rPr lang="en-US" sz="2800" kern="1200" dirty="0"/>
            <a:t>(IECC 2021+ MA amendments)</a:t>
          </a:r>
        </a:p>
        <a:p>
          <a:pPr marL="0" lvl="0" indent="0" algn="ctr" defTabSz="1600200">
            <a:lnSpc>
              <a:spcPct val="90000"/>
            </a:lnSpc>
            <a:spcBef>
              <a:spcPct val="0"/>
            </a:spcBef>
            <a:spcAft>
              <a:spcPct val="35000"/>
            </a:spcAft>
            <a:buNone/>
          </a:pPr>
          <a:r>
            <a:rPr lang="en-US" sz="2800" kern="1200" dirty="0">
              <a:solidFill>
                <a:srgbClr val="FF0000"/>
              </a:solidFill>
            </a:rPr>
            <a:t>This is West Tisbury now </a:t>
          </a:r>
        </a:p>
      </dsp:txBody>
      <dsp:txXfrm>
        <a:off x="2104599" y="2369199"/>
        <a:ext cx="4081360" cy="1852856"/>
      </dsp:txXfrm>
    </dsp:sp>
    <dsp:sp modelId="{EEC0D1F6-A661-48BF-8A86-9D2131AC8875}">
      <dsp:nvSpPr>
        <dsp:cNvPr id="0" name=""/>
        <dsp:cNvSpPr/>
      </dsp:nvSpPr>
      <dsp:spPr>
        <a:xfrm rot="10800000">
          <a:off x="7284788" y="4222055"/>
          <a:ext cx="4907211" cy="1352576"/>
        </a:xfrm>
        <a:prstGeom prst="nonIsoscelesTrapezoid">
          <a:avLst>
            <a:gd name="adj1" fmla="val 0"/>
            <a:gd name="adj2" fmla="val 74360"/>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New construction for non-GC municipalities</a:t>
          </a:r>
        </a:p>
        <a:p>
          <a:pPr marL="228600" lvl="1" indent="-228600" algn="l" defTabSz="1066800">
            <a:lnSpc>
              <a:spcPct val="90000"/>
            </a:lnSpc>
            <a:spcBef>
              <a:spcPct val="0"/>
            </a:spcBef>
            <a:spcAft>
              <a:spcPct val="15000"/>
            </a:spcAft>
            <a:buChar char="•"/>
          </a:pPr>
          <a:r>
            <a:rPr lang="en-US" sz="2400" kern="1200" dirty="0"/>
            <a:t>50 municipalities</a:t>
          </a:r>
        </a:p>
      </dsp:txBody>
      <dsp:txXfrm rot="10800000">
        <a:off x="8290560" y="4222055"/>
        <a:ext cx="3901439" cy="1352576"/>
      </dsp:txXfrm>
    </dsp:sp>
    <dsp:sp modelId="{33017232-EC23-41BD-B227-364ADCA80280}">
      <dsp:nvSpPr>
        <dsp:cNvPr id="0" name=""/>
        <dsp:cNvSpPr/>
      </dsp:nvSpPr>
      <dsp:spPr>
        <a:xfrm>
          <a:off x="0" y="4222055"/>
          <a:ext cx="8290560" cy="1352576"/>
        </a:xfrm>
        <a:prstGeom prst="trapezoid">
          <a:avLst>
            <a:gd name="adj" fmla="val 74360"/>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Base Code</a:t>
          </a:r>
          <a:br>
            <a:rPr lang="en-US" sz="4100" kern="1200" dirty="0"/>
          </a:br>
          <a:r>
            <a:rPr lang="en-US" sz="2800" kern="1200" dirty="0"/>
            <a:t>(IECC 2018 + MA amendments)</a:t>
          </a:r>
        </a:p>
      </dsp:txBody>
      <dsp:txXfrm>
        <a:off x="1450848" y="4222055"/>
        <a:ext cx="5388864" cy="135257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99A30-C8A0-4693-99C9-3BCA940A7A75}"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839E7-3C8B-434A-BF29-1C7E1896618E}" type="slidenum">
              <a:rPr lang="en-US" smtClean="0"/>
              <a:t>‹#›</a:t>
            </a:fld>
            <a:endParaRPr lang="en-US"/>
          </a:p>
        </p:txBody>
      </p:sp>
    </p:spTree>
    <p:extLst>
      <p:ext uri="{BB962C8B-B14F-4D97-AF65-F5344CB8AC3E}">
        <p14:creationId xmlns:p14="http://schemas.microsoft.com/office/powerpoint/2010/main" val="1312095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605c8ef1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605c8ef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2973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9605c8ef17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9605c8ef1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D839E7-3C8B-434A-BF29-1C7E1896618E}" type="slidenum">
              <a:rPr lang="en-US" smtClean="0"/>
              <a:t>12</a:t>
            </a:fld>
            <a:endParaRPr lang="en-US"/>
          </a:p>
        </p:txBody>
      </p:sp>
    </p:spTree>
    <p:extLst>
      <p:ext uri="{BB962C8B-B14F-4D97-AF65-F5344CB8AC3E}">
        <p14:creationId xmlns:p14="http://schemas.microsoft.com/office/powerpoint/2010/main" val="1313488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964b911d5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964b911d5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605c8ef1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605c8ef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725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605c8ef1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605c8ef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7628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141414"/>
                </a:solidFill>
                <a:latin typeface="Noto Sans VF"/>
              </a:rPr>
              <a:t>The</a:t>
            </a:r>
            <a:r>
              <a:rPr lang="en-US" b="0" i="0" dirty="0">
                <a:solidFill>
                  <a:srgbClr val="141414"/>
                </a:solidFill>
                <a:effectLst/>
                <a:latin typeface="Noto Sans VF"/>
              </a:rPr>
              <a:t> Stretch Energy Code (Stretch Code) regulations have since 2009 been published in MA 780CMR chapters 115.aa and previously 780 CMR 110.aa under the jurisdiction of the Board of Building Regulations and Standards.</a:t>
            </a:r>
            <a:endParaRPr lang="en-US" dirty="0">
              <a:solidFill>
                <a:srgbClr val="000000"/>
              </a:solidFill>
              <a:latin typeface="Calibri" panose="020F0502020204030204"/>
              <a:cs typeface="Calibri" panose="020F0502020204030204"/>
            </a:endParaRPr>
          </a:p>
          <a:p>
            <a:endParaRPr lang="en-US" dirty="0">
              <a:solidFill>
                <a:srgbClr val="141414"/>
              </a:solidFill>
              <a:latin typeface="Noto Sans VF"/>
            </a:endParaRPr>
          </a:p>
          <a:p>
            <a:r>
              <a:rPr lang="en-US" dirty="0">
                <a:solidFill>
                  <a:srgbClr val="141414"/>
                </a:solidFill>
                <a:latin typeface="Noto Sans VF"/>
              </a:rPr>
              <a:t> </a:t>
            </a:r>
            <a:r>
              <a:rPr lang="en-US" b="0" i="0" dirty="0">
                <a:solidFill>
                  <a:srgbClr val="141414"/>
                </a:solidFill>
                <a:effectLst/>
                <a:latin typeface="Noto Sans VF"/>
              </a:rPr>
              <a:t>The Climate Act of 2021 moved the authority for the Stretch Code promulgation to the Department of Energy Resources (DOER) and at the same time required the development of a new Municipal Opt-in Specialized energy code (Specialized Code). The statute requires that the Specialized Code is formulated to ensure new construction that is consistent with Massachusetts greenhouse gas limits and sub-limits set every five years from 2025 to 2050. The updated Stretch Code is divided into two chapters, following the format of the IECC and appear as new regulations in 225 CMR 22.00 and 225 CMR 23.00. </a:t>
            </a:r>
            <a:endParaRPr lang="en-US" dirty="0">
              <a:cs typeface="Calibri"/>
            </a:endParaRPr>
          </a:p>
        </p:txBody>
      </p:sp>
      <p:sp>
        <p:nvSpPr>
          <p:cNvPr id="4" name="Slide Number Placeholder 3"/>
          <p:cNvSpPr>
            <a:spLocks noGrp="1"/>
          </p:cNvSpPr>
          <p:nvPr>
            <p:ph type="sldNum" sz="quarter" idx="5"/>
          </p:nvPr>
        </p:nvSpPr>
        <p:spPr/>
        <p:txBody>
          <a:bodyPr/>
          <a:lstStyle/>
          <a:p>
            <a:fld id="{59D839E7-3C8B-434A-BF29-1C7E1896618E}" type="slidenum">
              <a:rPr lang="en-US" smtClean="0"/>
              <a:t>3</a:t>
            </a:fld>
            <a:endParaRPr lang="en-US"/>
          </a:p>
        </p:txBody>
      </p:sp>
    </p:spTree>
    <p:extLst>
      <p:ext uri="{BB962C8B-B14F-4D97-AF65-F5344CB8AC3E}">
        <p14:creationId xmlns:p14="http://schemas.microsoft.com/office/powerpoint/2010/main" val="11961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Within the building sector, new construction adds around 1% to the total building space each year. As the chart here shows, that means that around 27% of our expected building space in 2050 has not yet been built. </a:t>
            </a:r>
          </a:p>
          <a:p>
            <a:r>
              <a:rPr lang="en-GB" dirty="0"/>
              <a:t>How we design and construct those buildings with respect to fossil fuels and other greenhouse gas emissions will have a massive impact on achieving our 2050 net zero mandate. </a:t>
            </a:r>
          </a:p>
          <a:p>
            <a:r>
              <a:rPr lang="en-GB" dirty="0"/>
              <a:t>Since we literally design these buildings from the ground-up, they are far easier and cheaper to build to have net zero emissions than the work and cost of renovating our existing (and in many cases historic) buildings.  </a:t>
            </a:r>
          </a:p>
          <a:p>
            <a:r>
              <a:rPr lang="en-GB" dirty="0"/>
              <a:t>In addition to being the buildings that we can most easily build and operate without fossil fuels, the techniques, materials and equipment used to build new buildings to net-zero provides the scale to drive down the costs of retrofit work in existing buildings. For example, as we grow the supply chain for heat pumps for new buildings, that also reduces the cost and increases the number of skilled contractors to install heat pumps in existing building renovations.</a:t>
            </a:r>
            <a:endParaRPr lang="en-US" dirty="0"/>
          </a:p>
        </p:txBody>
      </p:sp>
      <p:sp>
        <p:nvSpPr>
          <p:cNvPr id="4" name="Slide Number Placeholder 3"/>
          <p:cNvSpPr>
            <a:spLocks noGrp="1"/>
          </p:cNvSpPr>
          <p:nvPr>
            <p:ph type="sldNum" sz="quarter" idx="5"/>
          </p:nvPr>
        </p:nvSpPr>
        <p:spPr/>
        <p:txBody>
          <a:bodyPr/>
          <a:lstStyle/>
          <a:p>
            <a:fld id="{1BCBBBD2-1254-4878-A9BA-51C58DCFCD72}" type="slidenum">
              <a:rPr lang="en-US" smtClean="0"/>
              <a:pPr/>
              <a:t>4</a:t>
            </a:fld>
            <a:endParaRPr lang="en-US"/>
          </a:p>
        </p:txBody>
      </p:sp>
    </p:spTree>
    <p:extLst>
      <p:ext uri="{BB962C8B-B14F-4D97-AF65-F5344CB8AC3E}">
        <p14:creationId xmlns:p14="http://schemas.microsoft.com/office/powerpoint/2010/main" val="3721715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look at the emissions is takes to heat a space using various methods – oil, propane, gas, electric resistance, electric heat pump – electric heat pump today has 45% lower emissions than natural gas.</a:t>
            </a:r>
          </a:p>
        </p:txBody>
      </p:sp>
      <p:sp>
        <p:nvSpPr>
          <p:cNvPr id="4" name="Slide Number Placeholder 3"/>
          <p:cNvSpPr>
            <a:spLocks noGrp="1"/>
          </p:cNvSpPr>
          <p:nvPr>
            <p:ph type="sldNum" sz="quarter" idx="5"/>
          </p:nvPr>
        </p:nvSpPr>
        <p:spPr/>
        <p:txBody>
          <a:bodyPr/>
          <a:lstStyle/>
          <a:p>
            <a:fld id="{EB9549C7-BE27-4EEA-9DB3-16262D709169}" type="slidenum">
              <a:rPr lang="en-US" smtClean="0"/>
              <a:t>5</a:t>
            </a:fld>
            <a:endParaRPr lang="en-US"/>
          </a:p>
        </p:txBody>
      </p:sp>
    </p:spTree>
    <p:extLst>
      <p:ext uri="{BB962C8B-B14F-4D97-AF65-F5344CB8AC3E}">
        <p14:creationId xmlns:p14="http://schemas.microsoft.com/office/powerpoint/2010/main" val="920477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that’s just today – by 2050 with emissions at 200 </a:t>
            </a:r>
            <a:r>
              <a:rPr lang="en-US" dirty="0" err="1"/>
              <a:t>lbs</a:t>
            </a:r>
            <a:r>
              <a:rPr lang="en-US" dirty="0"/>
              <a:t>/</a:t>
            </a:r>
            <a:r>
              <a:rPr lang="en-US" dirty="0" err="1"/>
              <a:t>MWhr</a:t>
            </a:r>
            <a:r>
              <a:rPr lang="en-US" dirty="0"/>
              <a:t> – emissions of heat pumps will be almost 90% less than natural gas.</a:t>
            </a:r>
          </a:p>
        </p:txBody>
      </p:sp>
      <p:sp>
        <p:nvSpPr>
          <p:cNvPr id="4" name="Slide Number Placeholder 3"/>
          <p:cNvSpPr>
            <a:spLocks noGrp="1"/>
          </p:cNvSpPr>
          <p:nvPr>
            <p:ph type="sldNum" sz="quarter" idx="5"/>
          </p:nvPr>
        </p:nvSpPr>
        <p:spPr/>
        <p:txBody>
          <a:bodyPr/>
          <a:lstStyle/>
          <a:p>
            <a:fld id="{EB9549C7-BE27-4EEA-9DB3-16262D709169}" type="slidenum">
              <a:rPr lang="en-US" smtClean="0"/>
              <a:t>6</a:t>
            </a:fld>
            <a:endParaRPr lang="en-US"/>
          </a:p>
        </p:txBody>
      </p:sp>
    </p:spTree>
    <p:extLst>
      <p:ext uri="{BB962C8B-B14F-4D97-AF65-F5344CB8AC3E}">
        <p14:creationId xmlns:p14="http://schemas.microsoft.com/office/powerpoint/2010/main" val="394258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Michael is going to go from here. THIS MIGHT CHANGE AFTER MONDAY.</a:t>
            </a:r>
          </a:p>
          <a:p>
            <a:r>
              <a:rPr lang="en-GB" dirty="0"/>
              <a:t>International Energy Conservation Code</a:t>
            </a:r>
          </a:p>
          <a:p>
            <a:r>
              <a:rPr lang="en-GB" dirty="0"/>
              <a:t>Amherst Carlisle Chelmsford Needham</a:t>
            </a:r>
            <a:endParaRPr lang="en-US" dirty="0"/>
          </a:p>
        </p:txBody>
      </p:sp>
      <p:sp>
        <p:nvSpPr>
          <p:cNvPr id="4" name="Slide Number Placeholder 3"/>
          <p:cNvSpPr>
            <a:spLocks noGrp="1"/>
          </p:cNvSpPr>
          <p:nvPr>
            <p:ph type="sldNum" sz="quarter" idx="5"/>
          </p:nvPr>
        </p:nvSpPr>
        <p:spPr/>
        <p:txBody>
          <a:bodyPr/>
          <a:lstStyle/>
          <a:p>
            <a:fld id="{59D839E7-3C8B-434A-BF29-1C7E1896618E}" type="slidenum">
              <a:rPr lang="en-US" smtClean="0"/>
              <a:t>7</a:t>
            </a:fld>
            <a:endParaRPr lang="en-US"/>
          </a:p>
        </p:txBody>
      </p:sp>
    </p:spTree>
    <p:extLst>
      <p:ext uri="{BB962C8B-B14F-4D97-AF65-F5344CB8AC3E}">
        <p14:creationId xmlns:p14="http://schemas.microsoft.com/office/powerpoint/2010/main" val="296732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93ec95ef48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93ec95ef4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90522ab712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90522ab712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E795-3DAD-4357-B9CD-A9F7E36EBD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DDB910-811A-47CC-B35A-DAD97142C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EC53C5-B5B9-465E-9D2B-DE16B709CC8F}"/>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5" name="Footer Placeholder 4">
            <a:extLst>
              <a:ext uri="{FF2B5EF4-FFF2-40B4-BE49-F238E27FC236}">
                <a16:creationId xmlns:a16="http://schemas.microsoft.com/office/drawing/2014/main" id="{BA995756-CA45-4682-82DE-AB6AE2C8B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82795D-CDB5-44B3-BA6A-5AD9CFB06664}"/>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122159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46721-5FCC-47C1-8E5B-76A041073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DE5CAF-C53F-411D-B9D0-36B71514A6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B1F43-B4C4-436D-9270-0D438D14972B}"/>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5" name="Footer Placeholder 4">
            <a:extLst>
              <a:ext uri="{FF2B5EF4-FFF2-40B4-BE49-F238E27FC236}">
                <a16:creationId xmlns:a16="http://schemas.microsoft.com/office/drawing/2014/main" id="{2B85BA05-03FD-4748-8B57-34DDCC95B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5C4E1-6480-4C47-8505-0376F8D5510F}"/>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309836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327F2C-C00F-4E61-88BA-F1D8883E4C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4BC2C8-8CEE-4D8C-96AF-29DBCC2527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1820A-3C59-4835-9988-522A4973C1DE}"/>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5" name="Footer Placeholder 4">
            <a:extLst>
              <a:ext uri="{FF2B5EF4-FFF2-40B4-BE49-F238E27FC236}">
                <a16:creationId xmlns:a16="http://schemas.microsoft.com/office/drawing/2014/main" id="{A97B2696-6F37-425E-8C7A-204AC7C431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D5D3F-9B1E-466E-BE1D-0D9887C169A3}"/>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2924360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OER Master Text Slide">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1"/>
            <a:ext cx="1410645" cy="660079"/>
          </a:xfrm>
          <a:prstGeom prst="rect">
            <a:avLst/>
          </a:prstGeom>
          <a:noFill/>
          <a:ln w="9525">
            <a:noFill/>
            <a:miter lim="800000"/>
            <a:headEnd/>
            <a:tailEnd/>
          </a:ln>
        </p:spPr>
      </p:pic>
      <p:sp>
        <p:nvSpPr>
          <p:cNvPr id="2" name="Title 1"/>
          <p:cNvSpPr>
            <a:spLocks noGrp="1"/>
          </p:cNvSpPr>
          <p:nvPr>
            <p:ph type="title"/>
          </p:nvPr>
        </p:nvSpPr>
        <p:spPr>
          <a:xfrm>
            <a:off x="1879600" y="228600"/>
            <a:ext cx="9702800" cy="762000"/>
          </a:xfrm>
          <a:prstGeom prst="rect">
            <a:avLst/>
          </a:prstGeom>
        </p:spPr>
        <p:txBody>
          <a:bodyPr>
            <a:normAutofit/>
          </a:bodyPr>
          <a:lstStyle>
            <a:lvl1pPr algn="l">
              <a:defRPr sz="3200" b="1">
                <a:solidFill>
                  <a:srgbClr val="008000"/>
                </a:solidFill>
              </a:defRPr>
            </a:lvl1pPr>
          </a:lstStyle>
          <a:p>
            <a:r>
              <a:rPr lang="en-US"/>
              <a:t>Click to edit Master title style</a:t>
            </a:r>
          </a:p>
        </p:txBody>
      </p:sp>
      <p:sp>
        <p:nvSpPr>
          <p:cNvPr id="14" name="Text Placeholder 13"/>
          <p:cNvSpPr>
            <a:spLocks noGrp="1"/>
          </p:cNvSpPr>
          <p:nvPr>
            <p:ph type="body" sz="quarter" idx="13"/>
          </p:nvPr>
        </p:nvSpPr>
        <p:spPr>
          <a:xfrm>
            <a:off x="965200" y="1219200"/>
            <a:ext cx="10261600" cy="4876800"/>
          </a:xfrm>
          <a:prstGeom prst="rect">
            <a:avLst/>
          </a:prstGeom>
        </p:spPr>
        <p:txBody>
          <a:bodyPr/>
          <a:lstStyle>
            <a:lvl1pPr>
              <a:defRPr sz="2800"/>
            </a:lvl1pPr>
            <a:lvl2pPr>
              <a:buSzPct val="80000"/>
              <a:buFont typeface="Wingdings" pitchFamily="2" charset="2"/>
              <a:buChar char="Ø"/>
              <a:defRPr/>
            </a:lvl2pPr>
            <a:lvl3pPr>
              <a:buFont typeface="Wingdings" pitchFamily="2" charset="2"/>
              <a:buChar char="§"/>
              <a:defRPr/>
            </a:lvl3pPr>
            <a:lvl4pPr>
              <a:buNone/>
              <a:defRPr sz="2400"/>
            </a:lvl4pPr>
          </a:lstStyle>
          <a:p>
            <a:pPr lvl="0"/>
            <a:r>
              <a:rPr lang="en-US"/>
              <a:t>Click to edit Master text styles</a:t>
            </a:r>
          </a:p>
          <a:p>
            <a:pPr lvl="1"/>
            <a:r>
              <a:rPr lang="en-US"/>
              <a:t>Second level</a:t>
            </a:r>
          </a:p>
          <a:p>
            <a:pPr lvl="2"/>
            <a:r>
              <a:rPr lang="en-US"/>
              <a:t>Third level</a:t>
            </a:r>
          </a:p>
        </p:txBody>
      </p:sp>
      <p:sp>
        <p:nvSpPr>
          <p:cNvPr id="7" name="Slide Number Placeholder 15"/>
          <p:cNvSpPr>
            <a:spLocks noGrp="1"/>
          </p:cNvSpPr>
          <p:nvPr>
            <p:ph type="sldNum" sz="quarter" idx="14"/>
          </p:nvPr>
        </p:nvSpPr>
        <p:spPr>
          <a:xfrm>
            <a:off x="11270891" y="6462684"/>
            <a:ext cx="812800" cy="365125"/>
          </a:xfrm>
        </p:spPr>
        <p:txBody>
          <a:bodyPr wrap="square" numCol="1" anchorCtr="0" compatLnSpc="1">
            <a:prstTxWarp prst="textNoShape">
              <a:avLst/>
            </a:prstTxWarp>
          </a:bodyPr>
          <a:lstStyle>
            <a:lvl1pPr>
              <a:defRPr sz="1200">
                <a:solidFill>
                  <a:schemeClr val="tx1"/>
                </a:solidFill>
                <a:latin typeface="Calibri" pitchFamily="34" charset="0"/>
              </a:defRPr>
            </a:lvl1pPr>
          </a:lstStyle>
          <a:p>
            <a:pPr>
              <a:defRPr/>
            </a:pPr>
            <a:fld id="{B6FAB5CE-5980-4C9D-B2E2-2FD2F4BD448E}" type="slidenum">
              <a:rPr lang="en-US" smtClean="0"/>
              <a:pPr>
                <a:defRPr/>
              </a:pPr>
              <a:t>‹#›</a:t>
            </a:fld>
            <a:endParaRPr lang="en-US"/>
          </a:p>
        </p:txBody>
      </p:sp>
      <p:cxnSp>
        <p:nvCxnSpPr>
          <p:cNvPr id="6" name="Straight Connector 5">
            <a:extLst>
              <a:ext uri="{FF2B5EF4-FFF2-40B4-BE49-F238E27FC236}">
                <a16:creationId xmlns:a16="http://schemas.microsoft.com/office/drawing/2014/main" id="{D59B2009-E989-4EA7-A832-E43949D0E4EF}"/>
              </a:ext>
            </a:extLst>
          </p:cNvPr>
          <p:cNvCxnSpPr>
            <a:cxnSpLocks/>
          </p:cNvCxnSpPr>
          <p:nvPr userDrawn="1"/>
        </p:nvCxnSpPr>
        <p:spPr>
          <a:xfrm rot="16200000">
            <a:off x="6807200" y="-3905250"/>
            <a:ext cx="0" cy="975360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44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2401" y="1066800"/>
            <a:ext cx="10257367" cy="4648200"/>
          </a:xfrm>
        </p:spPr>
        <p:txBody>
          <a:bodyPr/>
          <a:lstStyle>
            <a:lvl1pPr>
              <a:buClr>
                <a:schemeClr val="accent6">
                  <a:lumMod val="50000"/>
                </a:schemeClr>
              </a:buClr>
              <a:defRPr>
                <a:solidFill>
                  <a:schemeClr val="tx1">
                    <a:lumMod val="50000"/>
                  </a:schemeClr>
                </a:solidFill>
              </a:defRPr>
            </a:lvl1pPr>
            <a:lvl2pPr>
              <a:defRPr>
                <a:solidFill>
                  <a:schemeClr val="tx1">
                    <a:lumMod val="50000"/>
                  </a:schemeClr>
                </a:solidFill>
              </a:defRPr>
            </a:lvl2pPr>
            <a:lvl3pPr>
              <a:buClr>
                <a:schemeClr val="accent6">
                  <a:lumMod val="50000"/>
                </a:schemeClr>
              </a:buClr>
              <a:defRPr>
                <a:solidFill>
                  <a:schemeClr val="tx1">
                    <a:lumMod val="50000"/>
                  </a:schemeClr>
                </a:solidFill>
              </a:defRPr>
            </a:lvl3pPr>
            <a:lvl4pPr>
              <a:defRPr>
                <a:solidFill>
                  <a:schemeClr val="tx1">
                    <a:lumMod val="50000"/>
                  </a:schemeClr>
                </a:solidFill>
              </a:defRPr>
            </a:lvl4pPr>
            <a:lvl5pPr>
              <a:buClr>
                <a:schemeClr val="accent6">
                  <a:lumMod val="50000"/>
                </a:schemeClr>
              </a:buClr>
              <a:defRPr>
                <a:solidFill>
                  <a:schemeClr val="tx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13"/>
          <p:cNvSpPr>
            <a:spLocks noGrp="1" noChangeArrowheads="1"/>
          </p:cNvSpPr>
          <p:nvPr>
            <p:ph type="sldNum" sz="quarter" idx="10"/>
          </p:nvPr>
        </p:nvSpPr>
        <p:spPr/>
        <p:txBody>
          <a:bodyPr/>
          <a:lstStyle>
            <a:lvl1pPr>
              <a:defRPr>
                <a:solidFill>
                  <a:schemeClr val="bg1"/>
                </a:solidFill>
              </a:defRPr>
            </a:lvl1pPr>
          </a:lstStyle>
          <a:p>
            <a:pPr>
              <a:defRPr/>
            </a:pPr>
            <a:fld id="{66013F86-44C2-4AD4-9B9A-820A112E6288}" type="slidenum">
              <a:rPr lang="en-US"/>
              <a:pPr>
                <a:defRPr/>
              </a:pPr>
              <a:t>‹#›</a:t>
            </a:fld>
            <a:endParaRPr lang="en-US" dirty="0"/>
          </a:p>
        </p:txBody>
      </p:sp>
    </p:spTree>
    <p:extLst>
      <p:ext uri="{BB962C8B-B14F-4D97-AF65-F5344CB8AC3E}">
        <p14:creationId xmlns:p14="http://schemas.microsoft.com/office/powerpoint/2010/main" val="1891770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566933" y="554200"/>
            <a:ext cx="110624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566933" y="6320000"/>
            <a:ext cx="110624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541900" y="2409100"/>
            <a:ext cx="11062400" cy="2056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800"/>
              <a:buNone/>
              <a:defRPr sz="6400">
                <a:solidFill>
                  <a:schemeClr val="lt1"/>
                </a:solidFill>
              </a:defRPr>
            </a:lvl1pPr>
            <a:lvl2pPr lvl="1" algn="ctr" rtl="0">
              <a:spcBef>
                <a:spcPts val="0"/>
              </a:spcBef>
              <a:spcAft>
                <a:spcPts val="0"/>
              </a:spcAft>
              <a:buClr>
                <a:schemeClr val="lt1"/>
              </a:buClr>
              <a:buSzPts val="4800"/>
              <a:buNone/>
              <a:defRPr sz="6400">
                <a:solidFill>
                  <a:schemeClr val="lt1"/>
                </a:solidFill>
              </a:defRPr>
            </a:lvl2pPr>
            <a:lvl3pPr lvl="2" algn="ctr" rtl="0">
              <a:spcBef>
                <a:spcPts val="0"/>
              </a:spcBef>
              <a:spcAft>
                <a:spcPts val="0"/>
              </a:spcAft>
              <a:buClr>
                <a:schemeClr val="lt1"/>
              </a:buClr>
              <a:buSzPts val="4800"/>
              <a:buNone/>
              <a:defRPr sz="6400">
                <a:solidFill>
                  <a:schemeClr val="lt1"/>
                </a:solidFill>
              </a:defRPr>
            </a:lvl3pPr>
            <a:lvl4pPr lvl="3" algn="ctr" rtl="0">
              <a:spcBef>
                <a:spcPts val="0"/>
              </a:spcBef>
              <a:spcAft>
                <a:spcPts val="0"/>
              </a:spcAft>
              <a:buClr>
                <a:schemeClr val="lt1"/>
              </a:buClr>
              <a:buSzPts val="4800"/>
              <a:buNone/>
              <a:defRPr sz="6400">
                <a:solidFill>
                  <a:schemeClr val="lt1"/>
                </a:solidFill>
              </a:defRPr>
            </a:lvl4pPr>
            <a:lvl5pPr lvl="4" algn="ctr" rtl="0">
              <a:spcBef>
                <a:spcPts val="0"/>
              </a:spcBef>
              <a:spcAft>
                <a:spcPts val="0"/>
              </a:spcAft>
              <a:buClr>
                <a:schemeClr val="lt1"/>
              </a:buClr>
              <a:buSzPts val="4800"/>
              <a:buNone/>
              <a:defRPr sz="6400">
                <a:solidFill>
                  <a:schemeClr val="lt1"/>
                </a:solidFill>
              </a:defRPr>
            </a:lvl5pPr>
            <a:lvl6pPr lvl="5" algn="ctr" rtl="0">
              <a:spcBef>
                <a:spcPts val="0"/>
              </a:spcBef>
              <a:spcAft>
                <a:spcPts val="0"/>
              </a:spcAft>
              <a:buClr>
                <a:schemeClr val="lt1"/>
              </a:buClr>
              <a:buSzPts val="4800"/>
              <a:buNone/>
              <a:defRPr sz="6400">
                <a:solidFill>
                  <a:schemeClr val="lt1"/>
                </a:solidFill>
              </a:defRPr>
            </a:lvl6pPr>
            <a:lvl7pPr lvl="6" algn="ctr" rtl="0">
              <a:spcBef>
                <a:spcPts val="0"/>
              </a:spcBef>
              <a:spcAft>
                <a:spcPts val="0"/>
              </a:spcAft>
              <a:buClr>
                <a:schemeClr val="lt1"/>
              </a:buClr>
              <a:buSzPts val="4800"/>
              <a:buNone/>
              <a:defRPr sz="6400">
                <a:solidFill>
                  <a:schemeClr val="lt1"/>
                </a:solidFill>
              </a:defRPr>
            </a:lvl7pPr>
            <a:lvl8pPr lvl="7" algn="ctr" rtl="0">
              <a:spcBef>
                <a:spcPts val="0"/>
              </a:spcBef>
              <a:spcAft>
                <a:spcPts val="0"/>
              </a:spcAft>
              <a:buClr>
                <a:schemeClr val="lt1"/>
              </a:buClr>
              <a:buSzPts val="4800"/>
              <a:buNone/>
              <a:defRPr sz="6400">
                <a:solidFill>
                  <a:schemeClr val="lt1"/>
                </a:solidFill>
              </a:defRPr>
            </a:lvl8pPr>
            <a:lvl9pPr lvl="8" algn="ctr" rtl="0">
              <a:spcBef>
                <a:spcPts val="0"/>
              </a:spcBef>
              <a:spcAft>
                <a:spcPts val="0"/>
              </a:spcAft>
              <a:buClr>
                <a:schemeClr val="lt1"/>
              </a:buClr>
              <a:buSzPts val="4800"/>
              <a:buNone/>
              <a:defRPr sz="6400">
                <a:solidFill>
                  <a:schemeClr val="lt1"/>
                </a:solidFill>
              </a:defRPr>
            </a:lvl9pPr>
          </a:lstStyle>
          <a:p>
            <a:endParaRPr/>
          </a:p>
        </p:txBody>
      </p:sp>
      <p:sp>
        <p:nvSpPr>
          <p:cNvPr id="20" name="Google Shape;20;p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91846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cxnSp>
        <p:nvCxnSpPr>
          <p:cNvPr id="22" name="Google Shape;22;p4"/>
          <p:cNvCxnSpPr/>
          <p:nvPr/>
        </p:nvCxnSpPr>
        <p:spPr>
          <a:xfrm>
            <a:off x="3303632" y="554200"/>
            <a:ext cx="83256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3303632" y="6320000"/>
            <a:ext cx="83256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91425" tIns="91425" rIns="91425" bIns="91425" anchor="t" anchorCtr="0">
            <a:noAutofit/>
          </a:bodyPr>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3258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8"/>
        <p:cNvGrpSpPr/>
        <p:nvPr/>
      </p:nvGrpSpPr>
      <p:grpSpPr>
        <a:xfrm>
          <a:off x="0" y="0"/>
          <a:ext cx="0" cy="0"/>
          <a:chOff x="0" y="0"/>
          <a:chExt cx="0" cy="0"/>
        </a:xfrm>
      </p:grpSpPr>
      <p:cxnSp>
        <p:nvCxnSpPr>
          <p:cNvPr id="29" name="Google Shape;29;p5"/>
          <p:cNvCxnSpPr/>
          <p:nvPr/>
        </p:nvCxnSpPr>
        <p:spPr>
          <a:xfrm>
            <a:off x="3303632" y="554200"/>
            <a:ext cx="83256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3303632" y="6320000"/>
            <a:ext cx="83256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3200404" y="2136900"/>
            <a:ext cx="4095200" cy="4003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34" name="Google Shape;34;p5"/>
          <p:cNvSpPr txBox="1">
            <a:spLocks noGrp="1"/>
          </p:cNvSpPr>
          <p:nvPr>
            <p:ph type="body" idx="2"/>
          </p:nvPr>
        </p:nvSpPr>
        <p:spPr>
          <a:xfrm>
            <a:off x="7534096" y="2136900"/>
            <a:ext cx="4095200" cy="4003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35" name="Google Shape;35;p5"/>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19914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04400" y="548767"/>
            <a:ext cx="11360800" cy="8528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0309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9"/>
        <p:cNvGrpSpPr/>
        <p:nvPr/>
      </p:nvGrpSpPr>
      <p:grpSpPr>
        <a:xfrm>
          <a:off x="0" y="0"/>
          <a:ext cx="0" cy="0"/>
          <a:chOff x="0" y="0"/>
          <a:chExt cx="0" cy="0"/>
        </a:xfrm>
      </p:grpSpPr>
      <p:cxnSp>
        <p:nvCxnSpPr>
          <p:cNvPr id="40" name="Google Shape;40;p7"/>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426000" y="1248800"/>
            <a:ext cx="3744000" cy="1007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42" name="Google Shape;42;p7"/>
          <p:cNvSpPr txBox="1">
            <a:spLocks noGrp="1"/>
          </p:cNvSpPr>
          <p:nvPr>
            <p:ph type="body" idx="1"/>
          </p:nvPr>
        </p:nvSpPr>
        <p:spPr>
          <a:xfrm>
            <a:off x="426000" y="2462405"/>
            <a:ext cx="3744000" cy="37416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43" name="Google Shape;43;p7"/>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09991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rgbClr val="353535"/>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566931" y="554200"/>
            <a:ext cx="2444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377471" y="949521"/>
            <a:ext cx="8325600" cy="5114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endParaRPr/>
          </a:p>
        </p:txBody>
      </p:sp>
      <p:sp>
        <p:nvSpPr>
          <p:cNvPr id="47" name="Google Shape;47;p8"/>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8654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C514-ACC0-4572-8982-358BDDC57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A7F731-1DBB-471A-9BD2-DAA4E1FB6D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8016F-C231-4923-9759-B25F557EF45C}"/>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5" name="Footer Placeholder 4">
            <a:extLst>
              <a:ext uri="{FF2B5EF4-FFF2-40B4-BE49-F238E27FC236}">
                <a16:creationId xmlns:a16="http://schemas.microsoft.com/office/drawing/2014/main" id="{61BE4DAF-EEF1-466F-AD1B-BF466EFD0E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B2DCD-7885-4009-8D95-3D3FF37B8C3F}"/>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2726498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8"/>
        <p:cNvGrpSpPr/>
        <p:nvPr/>
      </p:nvGrpSpPr>
      <p:grpSpPr>
        <a:xfrm>
          <a:off x="0" y="0"/>
          <a:ext cx="0" cy="0"/>
          <a:chOff x="0" y="0"/>
          <a:chExt cx="0" cy="0"/>
        </a:xfrm>
      </p:grpSpPr>
      <p:sp>
        <p:nvSpPr>
          <p:cNvPr id="49" name="Google Shape;49;p9"/>
          <p:cNvSpPr/>
          <p:nvPr/>
        </p:nvSpPr>
        <p:spPr>
          <a:xfrm>
            <a:off x="6096000" y="167"/>
            <a:ext cx="6096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50" name="Google Shape;50;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354000" y="1863133"/>
            <a:ext cx="5393600" cy="1757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3600"/>
              <a:buNone/>
              <a:defRPr sz="4800">
                <a:solidFill>
                  <a:schemeClr val="dk1"/>
                </a:solidFill>
              </a:defRPr>
            </a:lvl1pPr>
            <a:lvl2pPr lvl="1" algn="ctr" rtl="0">
              <a:spcBef>
                <a:spcPts val="0"/>
              </a:spcBef>
              <a:spcAft>
                <a:spcPts val="0"/>
              </a:spcAft>
              <a:buClr>
                <a:schemeClr val="dk1"/>
              </a:buClr>
              <a:buSzPts val="3600"/>
              <a:buNone/>
              <a:defRPr sz="4800">
                <a:solidFill>
                  <a:schemeClr val="dk1"/>
                </a:solidFill>
              </a:defRPr>
            </a:lvl2pPr>
            <a:lvl3pPr lvl="2" algn="ctr" rtl="0">
              <a:spcBef>
                <a:spcPts val="0"/>
              </a:spcBef>
              <a:spcAft>
                <a:spcPts val="0"/>
              </a:spcAft>
              <a:buClr>
                <a:schemeClr val="dk1"/>
              </a:buClr>
              <a:buSzPts val="3600"/>
              <a:buNone/>
              <a:defRPr sz="4800">
                <a:solidFill>
                  <a:schemeClr val="dk1"/>
                </a:solidFill>
              </a:defRPr>
            </a:lvl3pPr>
            <a:lvl4pPr lvl="3" algn="ctr" rtl="0">
              <a:spcBef>
                <a:spcPts val="0"/>
              </a:spcBef>
              <a:spcAft>
                <a:spcPts val="0"/>
              </a:spcAft>
              <a:buClr>
                <a:schemeClr val="dk1"/>
              </a:buClr>
              <a:buSzPts val="3600"/>
              <a:buNone/>
              <a:defRPr sz="4800">
                <a:solidFill>
                  <a:schemeClr val="dk1"/>
                </a:solidFill>
              </a:defRPr>
            </a:lvl4pPr>
            <a:lvl5pPr lvl="4" algn="ctr" rtl="0">
              <a:spcBef>
                <a:spcPts val="0"/>
              </a:spcBef>
              <a:spcAft>
                <a:spcPts val="0"/>
              </a:spcAft>
              <a:buClr>
                <a:schemeClr val="dk1"/>
              </a:buClr>
              <a:buSzPts val="3600"/>
              <a:buNone/>
              <a:defRPr sz="4800">
                <a:solidFill>
                  <a:schemeClr val="dk1"/>
                </a:solidFill>
              </a:defRPr>
            </a:lvl5pPr>
            <a:lvl6pPr lvl="5" algn="ctr" rtl="0">
              <a:spcBef>
                <a:spcPts val="0"/>
              </a:spcBef>
              <a:spcAft>
                <a:spcPts val="0"/>
              </a:spcAft>
              <a:buClr>
                <a:schemeClr val="dk1"/>
              </a:buClr>
              <a:buSzPts val="3600"/>
              <a:buNone/>
              <a:defRPr sz="4800">
                <a:solidFill>
                  <a:schemeClr val="dk1"/>
                </a:solidFill>
              </a:defRPr>
            </a:lvl6pPr>
            <a:lvl7pPr lvl="6" algn="ctr" rtl="0">
              <a:spcBef>
                <a:spcPts val="0"/>
              </a:spcBef>
              <a:spcAft>
                <a:spcPts val="0"/>
              </a:spcAft>
              <a:buClr>
                <a:schemeClr val="dk1"/>
              </a:buClr>
              <a:buSzPts val="3600"/>
              <a:buNone/>
              <a:defRPr sz="4800">
                <a:solidFill>
                  <a:schemeClr val="dk1"/>
                </a:solidFill>
              </a:defRPr>
            </a:lvl7pPr>
            <a:lvl8pPr lvl="7" algn="ctr" rtl="0">
              <a:spcBef>
                <a:spcPts val="0"/>
              </a:spcBef>
              <a:spcAft>
                <a:spcPts val="0"/>
              </a:spcAft>
              <a:buClr>
                <a:schemeClr val="dk1"/>
              </a:buClr>
              <a:buSzPts val="3600"/>
              <a:buNone/>
              <a:defRPr sz="4800">
                <a:solidFill>
                  <a:schemeClr val="dk1"/>
                </a:solidFill>
              </a:defRPr>
            </a:lvl8pPr>
            <a:lvl9pPr lvl="8" algn="ctr" rtl="0">
              <a:spcBef>
                <a:spcPts val="0"/>
              </a:spcBef>
              <a:spcAft>
                <a:spcPts val="0"/>
              </a:spcAft>
              <a:buClr>
                <a:schemeClr val="dk1"/>
              </a:buClr>
              <a:buSzPts val="3600"/>
              <a:buNone/>
              <a:defRPr sz="4800">
                <a:solidFill>
                  <a:schemeClr val="dk1"/>
                </a:solidFill>
              </a:defRPr>
            </a:lvl9pPr>
          </a:lstStyle>
          <a:p>
            <a:endParaRPr/>
          </a:p>
        </p:txBody>
      </p:sp>
      <p:sp>
        <p:nvSpPr>
          <p:cNvPr id="52" name="Google Shape;52;p9"/>
          <p:cNvSpPr txBox="1">
            <a:spLocks noGrp="1"/>
          </p:cNvSpPr>
          <p:nvPr>
            <p:ph type="subTitle" idx="1"/>
          </p:nvPr>
        </p:nvSpPr>
        <p:spPr>
          <a:xfrm>
            <a:off x="354000" y="3647161"/>
            <a:ext cx="5393600" cy="17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53" name="Google Shape;53;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Autofit/>
          </a:bodyPr>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14356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5"/>
        <p:cNvGrpSpPr/>
        <p:nvPr/>
      </p:nvGrpSpPr>
      <p:grpSpPr>
        <a:xfrm>
          <a:off x="0" y="0"/>
          <a:ext cx="0" cy="0"/>
          <a:chOff x="0" y="0"/>
          <a:chExt cx="0" cy="0"/>
        </a:xfrm>
      </p:grpSpPr>
      <p:cxnSp>
        <p:nvCxnSpPr>
          <p:cNvPr id="56" name="Google Shape;56;p10"/>
          <p:cNvCxnSpPr/>
          <p:nvPr/>
        </p:nvCxnSpPr>
        <p:spPr>
          <a:xfrm>
            <a:off x="566933" y="6320000"/>
            <a:ext cx="110624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437356" y="5634700"/>
            <a:ext cx="11184800" cy="524800"/>
          </a:xfrm>
          <a:prstGeom prst="rect">
            <a:avLst/>
          </a:prstGeom>
        </p:spPr>
        <p:txBody>
          <a:bodyPr spcFirstLastPara="1" wrap="square" lIns="91425" tIns="91425" rIns="91425" bIns="91425" anchor="ctr" anchorCtr="0">
            <a:noAutofit/>
          </a:bodyPr>
          <a:lstStyle>
            <a:lvl1pPr marL="609585" lvl="0" indent="-304792" rtl="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20812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0"/>
        <p:cNvGrpSpPr/>
        <p:nvPr/>
      </p:nvGrpSpPr>
      <p:grpSpPr>
        <a:xfrm>
          <a:off x="0" y="0"/>
          <a:ext cx="0" cy="0"/>
          <a:chOff x="0" y="0"/>
          <a:chExt cx="0" cy="0"/>
        </a:xfrm>
      </p:grpSpPr>
      <p:cxnSp>
        <p:nvCxnSpPr>
          <p:cNvPr id="61" name="Google Shape;61;p11"/>
          <p:cNvCxnSpPr/>
          <p:nvPr/>
        </p:nvCxnSpPr>
        <p:spPr>
          <a:xfrm>
            <a:off x="566933" y="6320000"/>
            <a:ext cx="110624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566933" y="554200"/>
            <a:ext cx="110624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1138600" y="1739800"/>
            <a:ext cx="9914800" cy="2051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1pPr>
            <a:lvl2pPr lvl="1"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2pPr>
            <a:lvl3pPr lvl="2"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3pPr>
            <a:lvl4pPr lvl="3"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4pPr>
            <a:lvl5pPr lvl="4"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5pPr>
            <a:lvl6pPr lvl="5"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6pPr>
            <a:lvl7pPr lvl="6"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7pPr>
            <a:lvl8pPr lvl="7"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8pPr>
            <a:lvl9pPr lvl="8" algn="ctr" rtl="0">
              <a:spcBef>
                <a:spcPts val="0"/>
              </a:spcBef>
              <a:spcAft>
                <a:spcPts val="0"/>
              </a:spcAft>
              <a:buClr>
                <a:schemeClr val="dk1"/>
              </a:buClr>
              <a:buSzPts val="9600"/>
              <a:buFont typeface="Lato"/>
              <a:buNone/>
              <a:defRPr sz="128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1138600" y="3892600"/>
            <a:ext cx="9914800" cy="1428800"/>
          </a:xfrm>
          <a:prstGeom prst="rect">
            <a:avLst/>
          </a:prstGeom>
        </p:spPr>
        <p:txBody>
          <a:bodyPr spcFirstLastPara="1" wrap="square" lIns="91425" tIns="91425" rIns="91425" bIns="91425" anchor="t" anchorCtr="0">
            <a:noAutofit/>
          </a:bodyPr>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65" name="Google Shape;65;p11"/>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561635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6198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3C743-1E25-44E7-A056-BD0234009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A96F55-FC68-4965-B91A-72AABFE7EB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3E96C0-F466-421A-8883-653C282062E8}"/>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5" name="Footer Placeholder 4">
            <a:extLst>
              <a:ext uri="{FF2B5EF4-FFF2-40B4-BE49-F238E27FC236}">
                <a16:creationId xmlns:a16="http://schemas.microsoft.com/office/drawing/2014/main" id="{3C04BEBB-4B86-43DD-A01B-CBE732532B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F71E8-CA62-4D9A-97FA-6324CF1075FB}"/>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1431156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D431-0814-4CDE-808B-A3CD8D242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71687A-5413-4CC6-A898-FEB5568B54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5FE2B0-CFEB-4277-8535-D25B4E5CEC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4AB27A-3391-4D73-8FE7-2077A0E0529B}"/>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6" name="Footer Placeholder 5">
            <a:extLst>
              <a:ext uri="{FF2B5EF4-FFF2-40B4-BE49-F238E27FC236}">
                <a16:creationId xmlns:a16="http://schemas.microsoft.com/office/drawing/2014/main" id="{A0407BAF-2E80-4A67-8D6D-5A088CFB85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7EC277-78D9-488B-9116-4DD56B1D1AFA}"/>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244151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BDA2D-DC91-43BB-9D53-EDF40942AA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EB2426-93BB-4754-9C89-03E42CE72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68B97F-62CB-4DA4-813E-97AE3FAAA4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462086-9B38-4B89-8705-FC6932367D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2ED7BA-81C0-4C1D-B3C5-73DE061F1A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1945B8-E0EA-4950-87D7-F1A42F2AD9AC}"/>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8" name="Footer Placeholder 7">
            <a:extLst>
              <a:ext uri="{FF2B5EF4-FFF2-40B4-BE49-F238E27FC236}">
                <a16:creationId xmlns:a16="http://schemas.microsoft.com/office/drawing/2014/main" id="{3F420854-C8D8-4BF8-94A9-2C4AC0FF15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93DD16-CBCE-4080-82F0-9A7B87CAF44F}"/>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321625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BCE7C-7155-4364-AD35-7751241E2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E3876A-78CC-4B1A-A935-CBA11117795F}"/>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4" name="Footer Placeholder 3">
            <a:extLst>
              <a:ext uri="{FF2B5EF4-FFF2-40B4-BE49-F238E27FC236}">
                <a16:creationId xmlns:a16="http://schemas.microsoft.com/office/drawing/2014/main" id="{FAB5F7A2-12CE-4D6C-B93B-263A9326E7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F96AE-DF85-49B9-88A9-29177E56AF3C}"/>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98448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D8225C-5324-4575-8CB9-884F8EA7938D}"/>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3" name="Footer Placeholder 2">
            <a:extLst>
              <a:ext uri="{FF2B5EF4-FFF2-40B4-BE49-F238E27FC236}">
                <a16:creationId xmlns:a16="http://schemas.microsoft.com/office/drawing/2014/main" id="{6AD64CEC-A4FD-4C06-B559-5C5B785D44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A1FE5F-9C0D-4B3F-86AB-498F5F92EC4E}"/>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105339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50A5F-6371-4AC4-B70E-6C84A7DAAC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B7A1D0-6503-4DA6-A5CD-1D39C0C755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2D0955-6034-4C9D-B3C8-F9FC6D2F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066CD-2CFB-4898-8AE5-D2351913B7AB}"/>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6" name="Footer Placeholder 5">
            <a:extLst>
              <a:ext uri="{FF2B5EF4-FFF2-40B4-BE49-F238E27FC236}">
                <a16:creationId xmlns:a16="http://schemas.microsoft.com/office/drawing/2014/main" id="{B672DECF-AFB0-45B3-80C1-29894CEA03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78D151-9139-455B-A52B-0350D60368C6}"/>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206514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AF45-520C-46A0-BA52-9A37F128E1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DE0BD1-5E6E-4BB2-8BFD-BD09BD2FE1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939413-B712-4B36-94DF-97FC07F8A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11D0D7-7AA7-4CF8-9E65-961E9349B90B}"/>
              </a:ext>
            </a:extLst>
          </p:cNvPr>
          <p:cNvSpPr>
            <a:spLocks noGrp="1"/>
          </p:cNvSpPr>
          <p:nvPr>
            <p:ph type="dt" sz="half" idx="10"/>
          </p:nvPr>
        </p:nvSpPr>
        <p:spPr/>
        <p:txBody>
          <a:bodyPr/>
          <a:lstStyle/>
          <a:p>
            <a:fld id="{BC03F6B5-836F-4E75-ADCF-EF58A97835DE}" type="datetimeFigureOut">
              <a:rPr lang="en-US" smtClean="0"/>
              <a:t>1/8/2024</a:t>
            </a:fld>
            <a:endParaRPr lang="en-US"/>
          </a:p>
        </p:txBody>
      </p:sp>
      <p:sp>
        <p:nvSpPr>
          <p:cNvPr id="6" name="Footer Placeholder 5">
            <a:extLst>
              <a:ext uri="{FF2B5EF4-FFF2-40B4-BE49-F238E27FC236}">
                <a16:creationId xmlns:a16="http://schemas.microsoft.com/office/drawing/2014/main" id="{DAEF7F82-E4CC-4B6E-94BF-978850CF0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C95A68-CD0A-423D-A424-CCDA9E5E9236}"/>
              </a:ext>
            </a:extLst>
          </p:cNvPr>
          <p:cNvSpPr>
            <a:spLocks noGrp="1"/>
          </p:cNvSpPr>
          <p:nvPr>
            <p:ph type="sldNum" sz="quarter" idx="12"/>
          </p:nvPr>
        </p:nvSpPr>
        <p:spPr/>
        <p:txBody>
          <a:bodyPr/>
          <a:lstStyle/>
          <a:p>
            <a:fld id="{E50EC3D2-683D-45DE-8150-49D1665B70E7}" type="slidenum">
              <a:rPr lang="en-US" smtClean="0"/>
              <a:t>‹#›</a:t>
            </a:fld>
            <a:endParaRPr lang="en-US"/>
          </a:p>
        </p:txBody>
      </p:sp>
    </p:spTree>
    <p:extLst>
      <p:ext uri="{BB962C8B-B14F-4D97-AF65-F5344CB8AC3E}">
        <p14:creationId xmlns:p14="http://schemas.microsoft.com/office/powerpoint/2010/main" val="132196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E3FB8-E814-46AA-BDE5-33C30EF103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39F00D-09B1-470C-8D3D-51F63B6F7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EF648-4AF1-46F0-8D7F-8B5706FF40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3F6B5-836F-4E75-ADCF-EF58A97835DE}" type="datetimeFigureOut">
              <a:rPr lang="en-US" smtClean="0"/>
              <a:t>1/8/2024</a:t>
            </a:fld>
            <a:endParaRPr lang="en-US"/>
          </a:p>
        </p:txBody>
      </p:sp>
      <p:sp>
        <p:nvSpPr>
          <p:cNvPr id="5" name="Footer Placeholder 4">
            <a:extLst>
              <a:ext uri="{FF2B5EF4-FFF2-40B4-BE49-F238E27FC236}">
                <a16:creationId xmlns:a16="http://schemas.microsoft.com/office/drawing/2014/main" id="{3199DEF0-28E6-44EF-A842-0CE41576EB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79C329-F03F-4D29-AB1D-6634DC05B6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EC3D2-683D-45DE-8150-49D1665B70E7}" type="slidenum">
              <a:rPr lang="en-US" smtClean="0"/>
              <a:t>‹#›</a:t>
            </a:fld>
            <a:endParaRPr lang="en-US"/>
          </a:p>
        </p:txBody>
      </p:sp>
    </p:spTree>
    <p:extLst>
      <p:ext uri="{BB962C8B-B14F-4D97-AF65-F5344CB8AC3E}">
        <p14:creationId xmlns:p14="http://schemas.microsoft.com/office/powerpoint/2010/main" val="30757791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91" r:id="rId9"/>
    <p:sldLayoutId id="2147483675" r:id="rId10"/>
    <p:sldLayoutId id="2147483676" r:id="rId11"/>
    <p:sldLayoutId id="2147483678" r:id="rId12"/>
    <p:sldLayoutId id="214748369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200333" y="767933"/>
            <a:ext cx="8428800" cy="847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213483" y="2127701"/>
            <a:ext cx="8428800" cy="4003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11330665" y="6251679"/>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dk2"/>
                </a:solidFill>
                <a:latin typeface="Lato"/>
                <a:ea typeface="Lato"/>
                <a:cs typeface="Lato"/>
                <a:sym typeface="Lato"/>
              </a:defRPr>
            </a:lvl1pPr>
            <a:lvl2pPr lvl="1" algn="r" rtl="0">
              <a:buNone/>
              <a:defRPr sz="1333">
                <a:solidFill>
                  <a:schemeClr val="dk2"/>
                </a:solidFill>
                <a:latin typeface="Lato"/>
                <a:ea typeface="Lato"/>
                <a:cs typeface="Lato"/>
                <a:sym typeface="Lato"/>
              </a:defRPr>
            </a:lvl2pPr>
            <a:lvl3pPr lvl="2" algn="r" rtl="0">
              <a:buNone/>
              <a:defRPr sz="1333">
                <a:solidFill>
                  <a:schemeClr val="dk2"/>
                </a:solidFill>
                <a:latin typeface="Lato"/>
                <a:ea typeface="Lato"/>
                <a:cs typeface="Lato"/>
                <a:sym typeface="Lato"/>
              </a:defRPr>
            </a:lvl3pPr>
            <a:lvl4pPr lvl="3" algn="r" rtl="0">
              <a:buNone/>
              <a:defRPr sz="1333">
                <a:solidFill>
                  <a:schemeClr val="dk2"/>
                </a:solidFill>
                <a:latin typeface="Lato"/>
                <a:ea typeface="Lato"/>
                <a:cs typeface="Lato"/>
                <a:sym typeface="Lato"/>
              </a:defRPr>
            </a:lvl4pPr>
            <a:lvl5pPr lvl="4" algn="r" rtl="0">
              <a:buNone/>
              <a:defRPr sz="1333">
                <a:solidFill>
                  <a:schemeClr val="dk2"/>
                </a:solidFill>
                <a:latin typeface="Lato"/>
                <a:ea typeface="Lato"/>
                <a:cs typeface="Lato"/>
                <a:sym typeface="Lato"/>
              </a:defRPr>
            </a:lvl5pPr>
            <a:lvl6pPr lvl="5" algn="r" rtl="0">
              <a:buNone/>
              <a:defRPr sz="1333">
                <a:solidFill>
                  <a:schemeClr val="dk2"/>
                </a:solidFill>
                <a:latin typeface="Lato"/>
                <a:ea typeface="Lato"/>
                <a:cs typeface="Lato"/>
                <a:sym typeface="Lato"/>
              </a:defRPr>
            </a:lvl6pPr>
            <a:lvl7pPr lvl="6" algn="r" rtl="0">
              <a:buNone/>
              <a:defRPr sz="1333">
                <a:solidFill>
                  <a:schemeClr val="dk2"/>
                </a:solidFill>
                <a:latin typeface="Lato"/>
                <a:ea typeface="Lato"/>
                <a:cs typeface="Lato"/>
                <a:sym typeface="Lato"/>
              </a:defRPr>
            </a:lvl7pPr>
            <a:lvl8pPr lvl="7" algn="r" rtl="0">
              <a:buNone/>
              <a:defRPr sz="1333">
                <a:solidFill>
                  <a:schemeClr val="dk2"/>
                </a:solidFill>
                <a:latin typeface="Lato"/>
                <a:ea typeface="Lato"/>
                <a:cs typeface="Lato"/>
                <a:sym typeface="Lato"/>
              </a:defRPr>
            </a:lvl8pPr>
            <a:lvl9pPr lvl="8" algn="r" rtl="0">
              <a:buNone/>
              <a:defRPr sz="1333">
                <a:solidFill>
                  <a:schemeClr val="dk2"/>
                </a:solidFill>
                <a:latin typeface="Lato"/>
                <a:ea typeface="Lato"/>
                <a:cs typeface="Lato"/>
                <a:sym typeface="La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32316299"/>
      </p:ext>
    </p:extLst>
  </p:cSld>
  <p:clrMap bg1="lt1" tx1="dk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3.xml"/><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hyperlink" Target="https://www.masssave.com/saving/residential-rebates/all-electric-home"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hyperlink" Target="https://www.masssave.com/saving/residential-rebates/passive-house-incentive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idx="4294967295"/>
          </p:nvPr>
        </p:nvSpPr>
        <p:spPr>
          <a:xfrm>
            <a:off x="714367" y="1825117"/>
            <a:ext cx="10749600" cy="3575221"/>
          </a:xfrm>
          <a:prstGeom prst="rect">
            <a:avLst/>
          </a:prstGeom>
        </p:spPr>
        <p:txBody>
          <a:bodyPr spcFirstLastPara="1" wrap="square" lIns="121900" tIns="121900" rIns="121900" bIns="121900" anchor="t" anchorCtr="0">
            <a:noAutofit/>
          </a:bodyPr>
          <a:lstStyle/>
          <a:p>
            <a:pPr marL="0" marR="0">
              <a:spcBef>
                <a:spcPts val="0"/>
              </a:spcBef>
              <a:spcAft>
                <a:spcPts val="0"/>
              </a:spcAft>
            </a:pP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To see if the Town will vote to enact Chapter XXX of the Town of West Tisbury General Bylaws, entitled “Specialized Energy Code,” for the purpose of regulating the design and construction of buildings for the effective use of energy and reduction of greenhouse gas emissions, pursuant to the entirety of 225 CMR 22 and 23 including Appendices RC and CC, including future editions, amendments, or modifications thereto, </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with an effective date of January 1, 2025</a:t>
            </a:r>
            <a:r>
              <a:rPr lang="en-US" sz="2400" dirty="0">
                <a:effectLst/>
                <a:latin typeface="Calibri" panose="020F0502020204030204" pitchFamily="34" charset="0"/>
                <a:ea typeface="Calibri" panose="020F0502020204030204" pitchFamily="34" charset="0"/>
                <a:cs typeface="Times New Roman" panose="02020603050405020304" pitchFamily="18" charset="0"/>
              </a:rPr>
              <a:t>, a copy of which is on file with the Town Clerk, or take any other action relative thereto.</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b="0" i="1" dirty="0">
                <a:effectLst/>
                <a:latin typeface="Calibri" panose="020F0502020204030204" pitchFamily="34" charset="0"/>
                <a:ea typeface="Calibri" panose="020F0502020204030204" pitchFamily="34" charset="0"/>
                <a:cs typeface="Times New Roman" panose="02020603050405020304" pitchFamily="18" charset="0"/>
              </a:rPr>
              <a:t>Definitions follow</a:t>
            </a:r>
          </a:p>
        </p:txBody>
      </p:sp>
      <p:sp>
        <p:nvSpPr>
          <p:cNvPr id="79" name="Google Shape;79;p14"/>
          <p:cNvSpPr txBox="1">
            <a:spLocks noGrp="1"/>
          </p:cNvSpPr>
          <p:nvPr>
            <p:ph type="title" idx="4294967295"/>
          </p:nvPr>
        </p:nvSpPr>
        <p:spPr>
          <a:xfrm>
            <a:off x="721200" y="664376"/>
            <a:ext cx="10749600" cy="1024000"/>
          </a:xfrm>
          <a:prstGeom prst="rect">
            <a:avLst/>
          </a:prstGeom>
        </p:spPr>
        <p:txBody>
          <a:bodyPr spcFirstLastPara="1" wrap="square" lIns="121900" tIns="121900" rIns="121900" bIns="121900" anchor="t" anchorCtr="0">
            <a:noAutofit/>
          </a:bodyPr>
          <a:lstStyle/>
          <a:p>
            <a:pPr>
              <a:spcAft>
                <a:spcPts val="2133"/>
              </a:spcAft>
            </a:pPr>
            <a:r>
              <a:rPr lang="en" sz="3200" dirty="0">
                <a:solidFill>
                  <a:srgbClr val="FF0000"/>
                </a:solidFill>
              </a:rPr>
              <a:t>Specialized Code Warrant Article for West Tisbury</a:t>
            </a:r>
            <a:br>
              <a:rPr lang="en" sz="3200" dirty="0">
                <a:solidFill>
                  <a:srgbClr val="FF0000"/>
                </a:solidFill>
              </a:rPr>
            </a:br>
            <a:r>
              <a:rPr lang="en" sz="2800" b="0" dirty="0">
                <a:solidFill>
                  <a:srgbClr val="FF0000"/>
                </a:solidFill>
              </a:rPr>
              <a:t>Annual Town Meeting, April 2024</a:t>
            </a:r>
            <a:endParaRPr sz="2800" b="0" dirty="0">
              <a:solidFill>
                <a:srgbClr val="FF0000"/>
              </a:solidFill>
            </a:endParaRPr>
          </a:p>
        </p:txBody>
      </p:sp>
    </p:spTree>
    <p:extLst>
      <p:ext uri="{BB962C8B-B14F-4D97-AF65-F5344CB8AC3E}">
        <p14:creationId xmlns:p14="http://schemas.microsoft.com/office/powerpoint/2010/main" val="252897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1"/>
          <p:cNvSpPr txBox="1"/>
          <p:nvPr/>
        </p:nvSpPr>
        <p:spPr>
          <a:xfrm>
            <a:off x="875800" y="2063667"/>
            <a:ext cx="10090800" cy="3890800"/>
          </a:xfrm>
          <a:prstGeom prst="rect">
            <a:avLst/>
          </a:prstGeom>
          <a:noFill/>
          <a:ln>
            <a:noFill/>
          </a:ln>
        </p:spPr>
        <p:txBody>
          <a:bodyPr spcFirstLastPara="1" wrap="square" lIns="121900" tIns="121900" rIns="121900" bIns="121900" anchor="t" anchorCtr="0">
            <a:noAutofit/>
          </a:bodyPr>
          <a:lstStyle/>
          <a:p>
            <a:pPr defTabSz="1219170">
              <a:buClr>
                <a:srgbClr val="000000"/>
              </a:buClr>
            </a:pPr>
            <a:endParaRPr sz="1867" kern="0">
              <a:solidFill>
                <a:srgbClr val="000000"/>
              </a:solidFill>
              <a:latin typeface="Lato"/>
              <a:ea typeface="Lato"/>
              <a:cs typeface="Lato"/>
              <a:sym typeface="Lato"/>
            </a:endParaRPr>
          </a:p>
        </p:txBody>
      </p:sp>
      <p:pic>
        <p:nvPicPr>
          <p:cNvPr id="202" name="Google Shape;202;p31"/>
          <p:cNvPicPr preferRelativeResize="0"/>
          <p:nvPr/>
        </p:nvPicPr>
        <p:blipFill>
          <a:blip r:embed="rId3">
            <a:alphaModFix/>
          </a:blip>
          <a:stretch>
            <a:fillRect/>
          </a:stretch>
        </p:blipFill>
        <p:spPr>
          <a:xfrm>
            <a:off x="0" y="581700"/>
            <a:ext cx="12192000" cy="57851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p:nvPr/>
        </p:nvSpPr>
        <p:spPr>
          <a:xfrm>
            <a:off x="714367" y="4475018"/>
            <a:ext cx="4760800" cy="205058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 sz="2933" kern="0" dirty="0">
                <a:solidFill>
                  <a:srgbClr val="000000"/>
                </a:solidFill>
                <a:latin typeface="Lato"/>
                <a:ea typeface="Lato"/>
                <a:cs typeface="Lato"/>
                <a:sym typeface="Lato"/>
              </a:rPr>
              <a:t>Specialized Code </a:t>
            </a:r>
            <a:r>
              <a:rPr lang="en" sz="2933" b="1" kern="0" dirty="0">
                <a:solidFill>
                  <a:srgbClr val="000000"/>
                </a:solidFill>
                <a:latin typeface="Lato"/>
                <a:ea typeface="Lato"/>
                <a:cs typeface="Lato"/>
                <a:sym typeface="Lato"/>
              </a:rPr>
              <a:t>encourages</a:t>
            </a:r>
            <a:r>
              <a:rPr lang="en" sz="2933" kern="0" dirty="0">
                <a:solidFill>
                  <a:srgbClr val="000000"/>
                </a:solidFill>
                <a:latin typeface="Lato"/>
                <a:ea typeface="Lato"/>
                <a:cs typeface="Lato"/>
                <a:sym typeface="Lato"/>
              </a:rPr>
              <a:t> All Electric but allows Fossil Fuels.</a:t>
            </a:r>
            <a:endParaRPr sz="2933" kern="0" dirty="0">
              <a:solidFill>
                <a:srgbClr val="000000"/>
              </a:solidFill>
              <a:latin typeface="Lato"/>
              <a:ea typeface="Lato"/>
              <a:cs typeface="Lato"/>
              <a:sym typeface="Lato"/>
            </a:endParaRPr>
          </a:p>
        </p:txBody>
      </p:sp>
      <p:sp>
        <p:nvSpPr>
          <p:cNvPr id="99" name="Google Shape;99;p16"/>
          <p:cNvSpPr txBox="1">
            <a:spLocks noGrp="1"/>
          </p:cNvSpPr>
          <p:nvPr>
            <p:ph type="title" idx="4294967295"/>
          </p:nvPr>
        </p:nvSpPr>
        <p:spPr>
          <a:xfrm>
            <a:off x="714367" y="519233"/>
            <a:ext cx="10749600" cy="1024000"/>
          </a:xfrm>
          <a:prstGeom prst="rect">
            <a:avLst/>
          </a:prstGeom>
        </p:spPr>
        <p:txBody>
          <a:bodyPr spcFirstLastPara="1" wrap="square" lIns="121900" tIns="121900" rIns="121900" bIns="121900" anchor="t" anchorCtr="0">
            <a:noAutofit/>
          </a:bodyPr>
          <a:lstStyle/>
          <a:p>
            <a:pPr>
              <a:spcAft>
                <a:spcPts val="2133"/>
              </a:spcAft>
            </a:pPr>
            <a:r>
              <a:rPr lang="en" sz="3600" dirty="0">
                <a:solidFill>
                  <a:srgbClr val="FF0000"/>
                </a:solidFill>
              </a:rPr>
              <a:t>Mixed Fuel Option: Allows Choice, Future Proof</a:t>
            </a:r>
            <a:endParaRPr sz="3600" dirty="0">
              <a:solidFill>
                <a:srgbClr val="FF0000"/>
              </a:solidFill>
            </a:endParaRPr>
          </a:p>
        </p:txBody>
      </p:sp>
      <p:sp>
        <p:nvSpPr>
          <p:cNvPr id="100" name="Google Shape;100;p16"/>
          <p:cNvSpPr txBox="1"/>
          <p:nvPr/>
        </p:nvSpPr>
        <p:spPr>
          <a:xfrm>
            <a:off x="6527833" y="4253345"/>
            <a:ext cx="4760800" cy="2272255"/>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 sz="2933" kern="0" dirty="0">
                <a:solidFill>
                  <a:srgbClr val="000000"/>
                </a:solidFill>
                <a:latin typeface="Lato"/>
                <a:ea typeface="Lato"/>
                <a:cs typeface="Lato"/>
                <a:sym typeface="Lato"/>
              </a:rPr>
              <a:t>MA likely to ban fossil fuels in the future. </a:t>
            </a:r>
            <a:r>
              <a:rPr lang="en" sz="2933" b="1" kern="0" dirty="0">
                <a:solidFill>
                  <a:srgbClr val="000000"/>
                </a:solidFill>
                <a:latin typeface="Lato"/>
                <a:ea typeface="Lato"/>
                <a:cs typeface="Lato"/>
                <a:sym typeface="Lato"/>
              </a:rPr>
              <a:t>Pre-wiring makes future retrofits easier and cheaper</a:t>
            </a:r>
            <a:endParaRPr sz="2933" b="1" kern="0" dirty="0">
              <a:solidFill>
                <a:srgbClr val="000000"/>
              </a:solidFill>
              <a:latin typeface="Lato"/>
              <a:ea typeface="Lato"/>
              <a:cs typeface="Lato"/>
              <a:sym typeface="Lato"/>
            </a:endParaRPr>
          </a:p>
        </p:txBody>
      </p:sp>
      <p:pic>
        <p:nvPicPr>
          <p:cNvPr id="101" name="Google Shape;101;p16"/>
          <p:cNvPicPr preferRelativeResize="0"/>
          <p:nvPr/>
        </p:nvPicPr>
        <p:blipFill>
          <a:blip r:embed="rId3">
            <a:alphaModFix/>
          </a:blip>
          <a:stretch>
            <a:fillRect/>
          </a:stretch>
        </p:blipFill>
        <p:spPr>
          <a:xfrm>
            <a:off x="1690365" y="2156818"/>
            <a:ext cx="2188068" cy="1943052"/>
          </a:xfrm>
          <a:prstGeom prst="rect">
            <a:avLst/>
          </a:prstGeom>
          <a:noFill/>
          <a:ln>
            <a:noFill/>
          </a:ln>
        </p:spPr>
      </p:pic>
      <p:pic>
        <p:nvPicPr>
          <p:cNvPr id="102" name="Google Shape;102;p16"/>
          <p:cNvPicPr preferRelativeResize="0"/>
          <p:nvPr/>
        </p:nvPicPr>
        <p:blipFill>
          <a:blip r:embed="rId4">
            <a:alphaModFix/>
          </a:blip>
          <a:stretch>
            <a:fillRect/>
          </a:stretch>
        </p:blipFill>
        <p:spPr>
          <a:xfrm>
            <a:off x="7459725" y="2104150"/>
            <a:ext cx="2188076" cy="198396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6C3F-BB41-5DF9-5B24-58BDD64F83A5}"/>
              </a:ext>
            </a:extLst>
          </p:cNvPr>
          <p:cNvSpPr>
            <a:spLocks noGrp="1"/>
          </p:cNvSpPr>
          <p:nvPr>
            <p:ph type="title"/>
          </p:nvPr>
        </p:nvSpPr>
        <p:spPr/>
        <p:txBody>
          <a:bodyPr/>
          <a:lstStyle/>
          <a:p>
            <a:r>
              <a:rPr lang="en-GB"/>
              <a:t>Increased Incentives for builders &amp; developers</a:t>
            </a:r>
            <a:endParaRPr lang="en-US"/>
          </a:p>
        </p:txBody>
      </p:sp>
      <p:sp>
        <p:nvSpPr>
          <p:cNvPr id="3" name="Text Placeholder 2">
            <a:extLst>
              <a:ext uri="{FF2B5EF4-FFF2-40B4-BE49-F238E27FC236}">
                <a16:creationId xmlns:a16="http://schemas.microsoft.com/office/drawing/2014/main" id="{7FDFEAB1-4C13-BBD5-A9D0-58DDD0F1A8BD}"/>
              </a:ext>
            </a:extLst>
          </p:cNvPr>
          <p:cNvSpPr>
            <a:spLocks noGrp="1"/>
          </p:cNvSpPr>
          <p:nvPr>
            <p:ph type="body" sz="quarter" idx="13"/>
          </p:nvPr>
        </p:nvSpPr>
        <p:spPr>
          <a:xfrm>
            <a:off x="965200" y="1219201"/>
            <a:ext cx="9609567" cy="4525384"/>
          </a:xfrm>
        </p:spPr>
        <p:txBody>
          <a:bodyPr>
            <a:normAutofit fontScale="77500" lnSpcReduction="20000"/>
          </a:bodyPr>
          <a:lstStyle/>
          <a:p>
            <a:r>
              <a:rPr lang="en-GB" dirty="0"/>
              <a:t>All-electric homes are generally cheaper to build</a:t>
            </a:r>
          </a:p>
          <a:p>
            <a:pPr marL="457200" lvl="1" indent="0">
              <a:buNone/>
            </a:pPr>
            <a:r>
              <a:rPr lang="en-GB" dirty="0"/>
              <a:t>Heat Pump(s) replaces both Central A/C + Furnace(s)</a:t>
            </a:r>
          </a:p>
          <a:p>
            <a:pPr marL="457200" lvl="1" indent="0">
              <a:buNone/>
            </a:pPr>
            <a:r>
              <a:rPr lang="en-GB" i="1" dirty="0"/>
              <a:t>With climate change, more people want AC than before</a:t>
            </a:r>
          </a:p>
          <a:p>
            <a:pPr marL="457200" lvl="1" indent="0">
              <a:buNone/>
            </a:pPr>
            <a:endParaRPr lang="en-GB" dirty="0"/>
          </a:p>
          <a:p>
            <a:pPr marL="457200" lvl="1" indent="0">
              <a:buNone/>
            </a:pPr>
            <a:r>
              <a:rPr lang="en-GB" sz="3300" b="1" dirty="0">
                <a:solidFill>
                  <a:srgbClr val="FF0000"/>
                </a:solidFill>
              </a:rPr>
              <a:t>Incentives: </a:t>
            </a:r>
          </a:p>
          <a:p>
            <a:r>
              <a:rPr lang="en-GB" dirty="0"/>
              <a:t>Mass Save: 1-4 unit all-electric homes</a:t>
            </a:r>
          </a:p>
          <a:p>
            <a:pPr marL="457200" lvl="1" indent="0">
              <a:buNone/>
            </a:pPr>
            <a:r>
              <a:rPr lang="en-GB" dirty="0"/>
              <a:t>$15,000 for HERS 45 single-family</a:t>
            </a:r>
          </a:p>
          <a:p>
            <a:pPr marL="457200" lvl="1" indent="0">
              <a:buNone/>
            </a:pPr>
            <a:r>
              <a:rPr lang="en-GB" dirty="0"/>
              <a:t>$25,000 for HERS 35 / Passive House single-family</a:t>
            </a:r>
          </a:p>
          <a:p>
            <a:pPr marL="457200" lvl="1" indent="0">
              <a:buNone/>
            </a:pPr>
            <a:endParaRPr lang="en-GB" dirty="0"/>
          </a:p>
          <a:p>
            <a:r>
              <a:rPr lang="en-GB" dirty="0"/>
              <a:t>Mass Save: multi-family Passive house</a:t>
            </a:r>
          </a:p>
          <a:p>
            <a:pPr marL="457200" lvl="1" indent="0">
              <a:buNone/>
            </a:pPr>
            <a:r>
              <a:rPr lang="en-GB" dirty="0"/>
              <a:t>$3,000 per unit plus design study funding</a:t>
            </a:r>
          </a:p>
          <a:p>
            <a:pPr marL="457200" lvl="1" indent="0">
              <a:buNone/>
            </a:pPr>
            <a:endParaRPr lang="en-GB" dirty="0"/>
          </a:p>
          <a:p>
            <a:r>
              <a:rPr lang="en-GB" dirty="0"/>
              <a:t>Federal IRA: </a:t>
            </a:r>
          </a:p>
          <a:p>
            <a:pPr marL="457200" lvl="1" indent="0">
              <a:buNone/>
            </a:pPr>
            <a:r>
              <a:rPr lang="en-GB" dirty="0"/>
              <a:t>$2,500 or $5,000/home from 45L tax credit: (aligned with HERS)</a:t>
            </a:r>
          </a:p>
          <a:p>
            <a:pPr marL="457200" lvl="1" indent="0">
              <a:buNone/>
            </a:pPr>
            <a:r>
              <a:rPr lang="en-GB" dirty="0"/>
              <a:t>up to $6/</a:t>
            </a:r>
            <a:r>
              <a:rPr lang="en-GB" dirty="0" err="1"/>
              <a:t>sqft</a:t>
            </a:r>
            <a:r>
              <a:rPr lang="en-GB" dirty="0"/>
              <a:t> from 179D tax credit for commercial &amp; multi-family </a:t>
            </a:r>
          </a:p>
          <a:p>
            <a:pPr marL="457200" lvl="1" indent="0">
              <a:buNone/>
            </a:pPr>
            <a:endParaRPr lang="en-US" dirty="0"/>
          </a:p>
        </p:txBody>
      </p:sp>
      <p:sp>
        <p:nvSpPr>
          <p:cNvPr id="4" name="TextBox 3">
            <a:extLst>
              <a:ext uri="{FF2B5EF4-FFF2-40B4-BE49-F238E27FC236}">
                <a16:creationId xmlns:a16="http://schemas.microsoft.com/office/drawing/2014/main" id="{8CC4A0E4-DFE2-A2D4-607C-8AEC39F9F44C}"/>
              </a:ext>
            </a:extLst>
          </p:cNvPr>
          <p:cNvSpPr txBox="1"/>
          <p:nvPr/>
        </p:nvSpPr>
        <p:spPr>
          <a:xfrm>
            <a:off x="965200" y="5768792"/>
            <a:ext cx="8816109" cy="646331"/>
          </a:xfrm>
          <a:prstGeom prst="rect">
            <a:avLst/>
          </a:prstGeom>
          <a:noFill/>
        </p:spPr>
        <p:txBody>
          <a:bodyPr wrap="square" rtlCol="0">
            <a:spAutoFit/>
          </a:bodyPr>
          <a:lstStyle/>
          <a:p>
            <a:pPr lvl="0"/>
            <a:r>
              <a:rPr lang="en-US" dirty="0">
                <a:hlinkClick r:id="rId3"/>
              </a:rPr>
              <a:t>https://www.masssave.com/saving/residential-rebates/all-electric-home</a:t>
            </a:r>
            <a:endParaRPr lang="en-US" dirty="0"/>
          </a:p>
          <a:p>
            <a:pPr lvl="0"/>
            <a:r>
              <a:rPr lang="en-US" dirty="0">
                <a:hlinkClick r:id="rId4"/>
              </a:rPr>
              <a:t>https://www.masssave.com/saving/residential-rebates/passive-house-incentives</a:t>
            </a:r>
            <a:endParaRPr lang="en-US" dirty="0"/>
          </a:p>
        </p:txBody>
      </p:sp>
    </p:spTree>
    <p:extLst>
      <p:ext uri="{BB962C8B-B14F-4D97-AF65-F5344CB8AC3E}">
        <p14:creationId xmlns:p14="http://schemas.microsoft.com/office/powerpoint/2010/main" val="772978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idx="4294967295"/>
          </p:nvPr>
        </p:nvSpPr>
        <p:spPr>
          <a:xfrm>
            <a:off x="714367" y="519233"/>
            <a:ext cx="10749600" cy="1024000"/>
          </a:xfrm>
          <a:prstGeom prst="rect">
            <a:avLst/>
          </a:prstGeom>
        </p:spPr>
        <p:txBody>
          <a:bodyPr spcFirstLastPara="1" wrap="square" lIns="121900" tIns="121900" rIns="121900" bIns="121900" anchor="t" anchorCtr="0">
            <a:noAutofit/>
          </a:bodyPr>
          <a:lstStyle/>
          <a:p>
            <a:pPr>
              <a:spcAft>
                <a:spcPts val="2133"/>
              </a:spcAft>
            </a:pPr>
            <a:r>
              <a:rPr lang="en" sz="3600" dirty="0">
                <a:solidFill>
                  <a:srgbClr val="002060"/>
                </a:solidFill>
              </a:rPr>
              <a:t>FAQs</a:t>
            </a:r>
            <a:endParaRPr sz="3600" dirty="0">
              <a:solidFill>
                <a:srgbClr val="002060"/>
              </a:solidFill>
            </a:endParaRPr>
          </a:p>
        </p:txBody>
      </p:sp>
      <p:graphicFrame>
        <p:nvGraphicFramePr>
          <p:cNvPr id="130" name="Google Shape;130;p20"/>
          <p:cNvGraphicFramePr/>
          <p:nvPr>
            <p:extLst>
              <p:ext uri="{D42A27DB-BD31-4B8C-83A1-F6EECF244321}">
                <p14:modId xmlns:p14="http://schemas.microsoft.com/office/powerpoint/2010/main" val="2317079704"/>
              </p:ext>
            </p:extLst>
          </p:nvPr>
        </p:nvGraphicFramePr>
        <p:xfrm>
          <a:off x="728033" y="1343966"/>
          <a:ext cx="10674467" cy="4810147"/>
        </p:xfrm>
        <a:graphic>
          <a:graphicData uri="http://schemas.openxmlformats.org/drawingml/2006/table">
            <a:tbl>
              <a:tblPr>
                <a:tableStyleId>{2D5ABB26-0587-4C30-8999-92F81FD0307C}</a:tableStyleId>
              </a:tblPr>
              <a:tblGrid>
                <a:gridCol w="3831967">
                  <a:extLst>
                    <a:ext uri="{9D8B030D-6E8A-4147-A177-3AD203B41FA5}">
                      <a16:colId xmlns:a16="http://schemas.microsoft.com/office/drawing/2014/main" val="20000"/>
                    </a:ext>
                  </a:extLst>
                </a:gridCol>
                <a:gridCol w="3284333">
                  <a:extLst>
                    <a:ext uri="{9D8B030D-6E8A-4147-A177-3AD203B41FA5}">
                      <a16:colId xmlns:a16="http://schemas.microsoft.com/office/drawing/2014/main" val="20001"/>
                    </a:ext>
                  </a:extLst>
                </a:gridCol>
                <a:gridCol w="3558167">
                  <a:extLst>
                    <a:ext uri="{9D8B030D-6E8A-4147-A177-3AD203B41FA5}">
                      <a16:colId xmlns:a16="http://schemas.microsoft.com/office/drawing/2014/main" val="20002"/>
                    </a:ext>
                  </a:extLst>
                </a:gridCol>
              </a:tblGrid>
              <a:tr h="620600">
                <a:tc>
                  <a:txBody>
                    <a:bodyPr/>
                    <a:lstStyle/>
                    <a:p>
                      <a:pPr marL="0" lvl="0" indent="0" algn="l" rtl="0">
                        <a:spcBef>
                          <a:spcPts val="0"/>
                        </a:spcBef>
                        <a:spcAft>
                          <a:spcPts val="0"/>
                        </a:spcAft>
                        <a:buNone/>
                      </a:pPr>
                      <a:endParaRPr sz="2100" b="1" dirty="0">
                        <a:solidFill>
                          <a:srgbClr val="FF0000"/>
                        </a:solidFill>
                        <a:latin typeface="Lato"/>
                        <a:ea typeface="Lato"/>
                        <a:cs typeface="Lato"/>
                        <a:sym typeface="Lato"/>
                      </a:endParaRPr>
                    </a:p>
                  </a:txBody>
                  <a:tcPr marL="121900" marR="121900" marT="121900" marB="121900"/>
                </a:tc>
                <a:tc gridSpan="2">
                  <a:txBody>
                    <a:bodyPr/>
                    <a:lstStyle/>
                    <a:p>
                      <a:pPr marL="0" lvl="0" indent="0" algn="l" rtl="0">
                        <a:spcBef>
                          <a:spcPts val="0"/>
                        </a:spcBef>
                        <a:spcAft>
                          <a:spcPts val="0"/>
                        </a:spcAft>
                        <a:buNone/>
                      </a:pPr>
                      <a:endParaRPr sz="2100" b="1" dirty="0">
                        <a:solidFill>
                          <a:srgbClr val="FF0000"/>
                        </a:solidFill>
                        <a:latin typeface="Lato"/>
                        <a:ea typeface="Lato"/>
                        <a:cs typeface="Lato"/>
                        <a:sym typeface="Lato"/>
                      </a:endParaRPr>
                    </a:p>
                  </a:txBody>
                  <a:tcPr marL="121900" marR="121900" marT="121900" marB="121900"/>
                </a:tc>
                <a:tc hMerge="1">
                  <a:txBody>
                    <a:bodyPr/>
                    <a:lstStyle/>
                    <a:p>
                      <a:endParaRPr lang="en-US"/>
                    </a:p>
                  </a:txBody>
                  <a:tcPr/>
                </a:tc>
                <a:extLst>
                  <a:ext uri="{0D108BD9-81ED-4DB2-BD59-A6C34878D82A}">
                    <a16:rowId xmlns:a16="http://schemas.microsoft.com/office/drawing/2014/main" val="10000"/>
                  </a:ext>
                </a:extLst>
              </a:tr>
              <a:tr h="1131467">
                <a:tc>
                  <a:txBody>
                    <a:bodyPr/>
                    <a:lstStyle/>
                    <a:p>
                      <a:pPr marL="0" lvl="0" indent="0" algn="l" rtl="0">
                        <a:spcBef>
                          <a:spcPts val="0"/>
                        </a:spcBef>
                        <a:spcAft>
                          <a:spcPts val="0"/>
                        </a:spcAft>
                        <a:buNone/>
                      </a:pPr>
                      <a:r>
                        <a:rPr lang="en" sz="2100">
                          <a:solidFill>
                            <a:srgbClr val="FF0000"/>
                          </a:solidFill>
                          <a:sym typeface="Lato"/>
                        </a:rPr>
                        <a:t>Will I have to cut down trees to install rooftop solar?</a:t>
                      </a:r>
                      <a:endParaRPr sz="2100">
                        <a:solidFill>
                          <a:srgbClr val="FF0000"/>
                        </a:solidFill>
                        <a:latin typeface="Lato"/>
                        <a:ea typeface="Lato"/>
                        <a:cs typeface="Lato"/>
                        <a:sym typeface="Lato"/>
                      </a:endParaRPr>
                    </a:p>
                  </a:txBody>
                  <a:tcPr marL="121900" marR="121900" marT="121900" marB="121900"/>
                </a:tc>
                <a:tc gridSpan="2">
                  <a:txBody>
                    <a:bodyPr/>
                    <a:lstStyle/>
                    <a:p>
                      <a:pPr marL="0" lvl="0" indent="0" algn="l" rtl="0">
                        <a:spcBef>
                          <a:spcPts val="0"/>
                        </a:spcBef>
                        <a:spcAft>
                          <a:spcPts val="0"/>
                        </a:spcAft>
                        <a:buNone/>
                      </a:pPr>
                      <a:r>
                        <a:rPr lang="en" sz="2100" b="1" dirty="0">
                          <a:solidFill>
                            <a:srgbClr val="FF0000"/>
                          </a:solidFill>
                          <a:sym typeface="Lato"/>
                        </a:rPr>
                        <a:t>No. </a:t>
                      </a:r>
                      <a:r>
                        <a:rPr lang="en" sz="2100" dirty="0">
                          <a:solidFill>
                            <a:srgbClr val="FF0000"/>
                          </a:solidFill>
                          <a:sym typeface="Lato"/>
                        </a:rPr>
                        <a:t>Homes are exempt where solar access is less than 70% or the roof is too steep.</a:t>
                      </a:r>
                      <a:endParaRPr sz="2100" dirty="0">
                        <a:solidFill>
                          <a:srgbClr val="FF0000"/>
                        </a:solidFill>
                        <a:latin typeface="Lato"/>
                        <a:ea typeface="Lato"/>
                        <a:cs typeface="Lato"/>
                        <a:sym typeface="Lato"/>
                      </a:endParaRPr>
                    </a:p>
                  </a:txBody>
                  <a:tcPr marL="121900" marR="121900" marT="121900" marB="121900"/>
                </a:tc>
                <a:tc hMerge="1">
                  <a:txBody>
                    <a:bodyPr/>
                    <a:lstStyle/>
                    <a:p>
                      <a:endParaRPr lang="en-US"/>
                    </a:p>
                  </a:txBody>
                  <a:tcPr/>
                </a:tc>
                <a:extLst>
                  <a:ext uri="{0D108BD9-81ED-4DB2-BD59-A6C34878D82A}">
                    <a16:rowId xmlns:a16="http://schemas.microsoft.com/office/drawing/2014/main" val="10001"/>
                  </a:ext>
                </a:extLst>
              </a:tr>
              <a:tr h="894040">
                <a:tc>
                  <a:txBody>
                    <a:bodyPr/>
                    <a:lstStyle/>
                    <a:p>
                      <a:pPr marL="0" lvl="0" indent="0" algn="l" rtl="0">
                        <a:spcBef>
                          <a:spcPts val="0"/>
                        </a:spcBef>
                        <a:spcAft>
                          <a:spcPts val="0"/>
                        </a:spcAft>
                        <a:buNone/>
                      </a:pPr>
                      <a:r>
                        <a:rPr lang="en" sz="2100" dirty="0">
                          <a:solidFill>
                            <a:srgbClr val="002060"/>
                          </a:solidFill>
                          <a:sym typeface="Lato"/>
                        </a:rPr>
                        <a:t>Will our island grid be ready?</a:t>
                      </a:r>
                      <a:endParaRPr sz="2100" dirty="0">
                        <a:solidFill>
                          <a:srgbClr val="002060"/>
                        </a:solidFill>
                        <a:latin typeface="Lato"/>
                        <a:ea typeface="Lato"/>
                        <a:cs typeface="Lato"/>
                        <a:sym typeface="Lato"/>
                      </a:endParaRPr>
                    </a:p>
                  </a:txBody>
                  <a:tcPr marL="121900" marR="121900" marT="121900" marB="121900"/>
                </a:tc>
                <a:tc gridSpan="2">
                  <a:txBody>
                    <a:bodyPr/>
                    <a:lstStyle/>
                    <a:p>
                      <a:pPr marL="0" lvl="0" indent="0" algn="l" rtl="0">
                        <a:spcBef>
                          <a:spcPts val="0"/>
                        </a:spcBef>
                        <a:spcAft>
                          <a:spcPts val="0"/>
                        </a:spcAft>
                        <a:buNone/>
                      </a:pPr>
                      <a:r>
                        <a:rPr lang="en" sz="2100" b="1" dirty="0">
                          <a:solidFill>
                            <a:srgbClr val="002060"/>
                          </a:solidFill>
                          <a:sym typeface="Lato"/>
                        </a:rPr>
                        <a:t>Yes.</a:t>
                      </a:r>
                      <a:r>
                        <a:rPr lang="en" sz="2100" dirty="0">
                          <a:solidFill>
                            <a:srgbClr val="002060"/>
                          </a:solidFill>
                          <a:sym typeface="Lato"/>
                        </a:rPr>
                        <a:t> Eversource will be adding one more cable and replacing one cable in 2025.  They say these two new cables will provide 140% more than what they predict we need in 2050, with the transition away from fossil fuels.</a:t>
                      </a:r>
                    </a:p>
                    <a:p>
                      <a:pPr marL="0" lvl="0" indent="0" algn="l" rtl="0">
                        <a:spcBef>
                          <a:spcPts val="0"/>
                        </a:spcBef>
                        <a:spcAft>
                          <a:spcPts val="0"/>
                        </a:spcAft>
                        <a:buNone/>
                      </a:pPr>
                      <a:endParaRPr sz="2100" i="0" dirty="0">
                        <a:solidFill>
                          <a:srgbClr val="002060"/>
                        </a:solidFill>
                        <a:latin typeface="Lato"/>
                        <a:ea typeface="Lato"/>
                        <a:cs typeface="Lato"/>
                        <a:sym typeface="Lato"/>
                      </a:endParaRPr>
                    </a:p>
                  </a:txBody>
                  <a:tcPr marL="121900" marR="121900" marT="121900" marB="121900"/>
                </a:tc>
                <a:tc hMerge="1">
                  <a:txBody>
                    <a:bodyPr/>
                    <a:lstStyle/>
                    <a:p>
                      <a:endParaRPr lang="en-US"/>
                    </a:p>
                  </a:txBody>
                  <a:tcPr/>
                </a:tc>
                <a:extLst>
                  <a:ext uri="{0D108BD9-81ED-4DB2-BD59-A6C34878D82A}">
                    <a16:rowId xmlns:a16="http://schemas.microsoft.com/office/drawing/2014/main" val="10002"/>
                  </a:ext>
                </a:extLst>
              </a:tr>
              <a:tr h="894040">
                <a:tc>
                  <a:txBody>
                    <a:bodyPr/>
                    <a:lstStyle/>
                    <a:p>
                      <a:pPr marL="0" lvl="0" indent="0" algn="l" rtl="0">
                        <a:spcBef>
                          <a:spcPts val="0"/>
                        </a:spcBef>
                        <a:spcAft>
                          <a:spcPts val="0"/>
                        </a:spcAft>
                        <a:buNone/>
                      </a:pPr>
                      <a:r>
                        <a:rPr lang="en" sz="2100">
                          <a:solidFill>
                            <a:srgbClr val="FF0000"/>
                          </a:solidFill>
                          <a:sym typeface="Lato"/>
                        </a:rPr>
                        <a:t>What about backup power?</a:t>
                      </a:r>
                      <a:endParaRPr sz="2100">
                        <a:solidFill>
                          <a:srgbClr val="FF0000"/>
                        </a:solidFill>
                        <a:latin typeface="Lato"/>
                        <a:ea typeface="Lato"/>
                        <a:cs typeface="Lato"/>
                        <a:sym typeface="Lato"/>
                      </a:endParaRPr>
                    </a:p>
                  </a:txBody>
                  <a:tcPr marL="121900" marR="121900" marT="121900" marB="121900"/>
                </a:tc>
                <a:tc gridSpan="2">
                  <a:txBody>
                    <a:bodyPr/>
                    <a:lstStyle/>
                    <a:p>
                      <a:pPr marL="0" lvl="0" indent="0" algn="l" rtl="0">
                        <a:spcBef>
                          <a:spcPts val="0"/>
                        </a:spcBef>
                        <a:spcAft>
                          <a:spcPts val="0"/>
                        </a:spcAft>
                        <a:buNone/>
                      </a:pPr>
                      <a:r>
                        <a:rPr lang="en" sz="2100" dirty="0">
                          <a:solidFill>
                            <a:srgbClr val="FF0000"/>
                          </a:solidFill>
                          <a:sym typeface="Lato"/>
                        </a:rPr>
                        <a:t>You can install a fossil fuel backup generator on an “All-Electric” home.</a:t>
                      </a:r>
                      <a:endParaRPr sz="2100" b="1" dirty="0">
                        <a:solidFill>
                          <a:srgbClr val="FF0000"/>
                        </a:solidFill>
                        <a:latin typeface="Lato"/>
                        <a:ea typeface="Lato"/>
                        <a:cs typeface="Lato"/>
                        <a:sym typeface="Lato"/>
                      </a:endParaRPr>
                    </a:p>
                  </a:txBody>
                  <a:tcPr marL="121900" marR="121900" marT="121900" marB="121900"/>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idx="4294967295"/>
          </p:nvPr>
        </p:nvSpPr>
        <p:spPr>
          <a:xfrm>
            <a:off x="728033" y="1904105"/>
            <a:ext cx="10749600" cy="4790836"/>
          </a:xfrm>
          <a:prstGeom prst="rect">
            <a:avLst/>
          </a:prstGeom>
        </p:spPr>
        <p:txBody>
          <a:bodyPr spcFirstLastPara="1" wrap="square" lIns="121900" tIns="121900" rIns="121900" bIns="121900" anchor="t" anchorCtr="0">
            <a:noAutofit/>
          </a:bodyPr>
          <a:lstStyle/>
          <a:p>
            <a:pPr algn="l"/>
            <a:r>
              <a:rPr lang="en-US" sz="2000" dirty="0">
                <a:solidFill>
                  <a:srgbClr val="141414"/>
                </a:solidFill>
                <a:latin typeface="Noto Sans VF"/>
              </a:rPr>
              <a:t>P</a:t>
            </a:r>
            <a:r>
              <a:rPr lang="en-US" sz="2000" i="0" dirty="0">
                <a:solidFill>
                  <a:srgbClr val="141414"/>
                </a:solidFill>
                <a:effectLst/>
                <a:latin typeface="Noto Sans VF"/>
              </a:rPr>
              <a:t>rovides access to grant funding to a municipality to support all or a portion of the cost of:</a:t>
            </a:r>
            <a:br>
              <a:rPr lang="en-US" sz="2000" b="0" i="0" dirty="0">
                <a:solidFill>
                  <a:srgbClr val="141414"/>
                </a:solidFill>
                <a:effectLst/>
                <a:latin typeface="Noto Sans VF"/>
              </a:rPr>
            </a:br>
            <a:r>
              <a:rPr lang="en-US" sz="1800" b="0" dirty="0">
                <a:solidFill>
                  <a:srgbClr val="141414"/>
                </a:solidFill>
                <a:latin typeface="Noto Sans VF"/>
              </a:rPr>
              <a:t>S</a:t>
            </a:r>
            <a:r>
              <a:rPr lang="en-US" sz="1800" b="0" i="0" dirty="0">
                <a:solidFill>
                  <a:srgbClr val="141414"/>
                </a:solidFill>
                <a:effectLst/>
                <a:latin typeface="Noto Sans VF"/>
              </a:rPr>
              <a:t>tudying, designing, constructing and implementing energy efficiency activities including</a:t>
            </a:r>
            <a:br>
              <a:rPr lang="en-US" sz="1800" b="0" i="0" dirty="0">
                <a:solidFill>
                  <a:srgbClr val="141414"/>
                </a:solidFill>
                <a:effectLst/>
                <a:latin typeface="Noto Sans VF"/>
              </a:rPr>
            </a:br>
            <a:r>
              <a:rPr lang="en-US" sz="1800" b="0" i="0" dirty="0">
                <a:solidFill>
                  <a:srgbClr val="141414"/>
                </a:solidFill>
                <a:effectLst/>
                <a:latin typeface="Noto Sans VF"/>
              </a:rPr>
              <a:t>	energy efficiency measures and projects</a:t>
            </a:r>
            <a:br>
              <a:rPr lang="en-US" sz="1800" b="0" i="0" dirty="0">
                <a:solidFill>
                  <a:srgbClr val="141414"/>
                </a:solidFill>
                <a:effectLst/>
                <a:latin typeface="Noto Sans VF"/>
              </a:rPr>
            </a:br>
            <a:r>
              <a:rPr lang="en-US" sz="1800" b="0" i="0" dirty="0">
                <a:solidFill>
                  <a:srgbClr val="141414"/>
                </a:solidFill>
                <a:effectLst/>
                <a:latin typeface="Noto Sans VF"/>
              </a:rPr>
              <a:t>	procuring energy management services</a:t>
            </a:r>
            <a:br>
              <a:rPr lang="en-US" sz="1800" b="0" i="0" dirty="0">
                <a:solidFill>
                  <a:srgbClr val="141414"/>
                </a:solidFill>
                <a:effectLst/>
                <a:latin typeface="Noto Sans VF"/>
              </a:rPr>
            </a:br>
            <a:r>
              <a:rPr lang="en-US" sz="1800" b="0" i="0" dirty="0">
                <a:solidFill>
                  <a:srgbClr val="141414"/>
                </a:solidFill>
                <a:effectLst/>
                <a:latin typeface="Noto Sans VF"/>
              </a:rPr>
              <a:t>	adopting energy efficiency policies</a:t>
            </a:r>
            <a:br>
              <a:rPr lang="en-US" sz="1800" b="0" i="0" dirty="0">
                <a:solidFill>
                  <a:srgbClr val="141414"/>
                </a:solidFill>
                <a:effectLst/>
                <a:latin typeface="Noto Sans VF"/>
              </a:rPr>
            </a:br>
            <a:r>
              <a:rPr lang="en-US" sz="1800" b="0" i="0" dirty="0">
                <a:solidFill>
                  <a:srgbClr val="141414"/>
                </a:solidFill>
                <a:effectLst/>
                <a:latin typeface="Noto Sans VF"/>
              </a:rPr>
              <a:t>	siting activities related to and construction of renewable energy generating facilities on town owned 	property.</a:t>
            </a:r>
            <a:br>
              <a:rPr lang="en-US" sz="1400" b="0" i="0" dirty="0">
                <a:solidFill>
                  <a:srgbClr val="141414"/>
                </a:solidFill>
                <a:effectLst/>
                <a:latin typeface="Noto Sans VF"/>
              </a:rPr>
            </a:br>
            <a:br>
              <a:rPr lang="en-US" sz="1400" b="0" i="0" dirty="0">
                <a:solidFill>
                  <a:srgbClr val="141414"/>
                </a:solidFill>
                <a:effectLst/>
                <a:latin typeface="Noto Sans VF"/>
              </a:rPr>
            </a:br>
            <a:r>
              <a:rPr lang="en-US" sz="2000" i="0" dirty="0">
                <a:solidFill>
                  <a:srgbClr val="141414"/>
                </a:solidFill>
                <a:effectLst/>
                <a:latin typeface="Noto Sans VF"/>
              </a:rPr>
              <a:t>To be eligible for certification, we must meet the following requirements: </a:t>
            </a:r>
            <a:br>
              <a:rPr lang="en-US" sz="2000" b="0" i="0" dirty="0">
                <a:solidFill>
                  <a:srgbClr val="141414"/>
                </a:solidFill>
                <a:effectLst/>
                <a:latin typeface="Noto Sans VF"/>
              </a:rPr>
            </a:br>
            <a:r>
              <a:rPr lang="en-US" sz="1800" b="0" i="0" dirty="0">
                <a:solidFill>
                  <a:srgbClr val="141414"/>
                </a:solidFill>
                <a:effectLst/>
                <a:latin typeface="Noto Sans VF"/>
              </a:rPr>
              <a:t>Be a Green Community in good standing </a:t>
            </a:r>
            <a:br>
              <a:rPr lang="en-US" sz="1800" b="0" i="0" dirty="0">
                <a:solidFill>
                  <a:srgbClr val="141414"/>
                </a:solidFill>
                <a:effectLst/>
                <a:latin typeface="Noto Sans VF"/>
              </a:rPr>
            </a:br>
            <a:r>
              <a:rPr lang="en-US" sz="1800" b="0" i="0" dirty="0">
                <a:solidFill>
                  <a:srgbClr val="141414"/>
                </a:solidFill>
                <a:effectLst/>
                <a:latin typeface="Noto Sans VF"/>
              </a:rPr>
              <a:t>Have a local body (energy committee) that advises the Town on clean energy/climate initiatives </a:t>
            </a:r>
            <a:br>
              <a:rPr lang="en-US" sz="1800" b="0" i="0" dirty="0">
                <a:solidFill>
                  <a:srgbClr val="141414"/>
                </a:solidFill>
                <a:effectLst/>
                <a:latin typeface="Noto Sans VF"/>
              </a:rPr>
            </a:br>
            <a:r>
              <a:rPr lang="en-US" sz="1800" b="0" i="0" dirty="0">
                <a:solidFill>
                  <a:srgbClr val="141414"/>
                </a:solidFill>
                <a:effectLst/>
                <a:latin typeface="Noto Sans VF"/>
              </a:rPr>
              <a:t>Commit to eliminate on-site fossil fuel use by 2050 (municipal buildings/operations) </a:t>
            </a:r>
            <a:br>
              <a:rPr lang="en-US" sz="1800" b="0" i="0" dirty="0">
                <a:solidFill>
                  <a:srgbClr val="141414"/>
                </a:solidFill>
                <a:effectLst/>
                <a:latin typeface="Noto Sans VF"/>
              </a:rPr>
            </a:br>
            <a:r>
              <a:rPr lang="en-US" sz="1800" b="0" i="0" dirty="0">
                <a:solidFill>
                  <a:srgbClr val="141414"/>
                </a:solidFill>
                <a:effectLst/>
                <a:latin typeface="Noto Sans VF"/>
              </a:rPr>
              <a:t>Create a municipal decarbonization roadmap </a:t>
            </a:r>
            <a:br>
              <a:rPr lang="en-US" sz="1800" b="0" i="0" dirty="0">
                <a:solidFill>
                  <a:srgbClr val="141414"/>
                </a:solidFill>
                <a:effectLst/>
                <a:latin typeface="Noto Sans VF"/>
              </a:rPr>
            </a:br>
            <a:r>
              <a:rPr lang="en-US" sz="1800" b="0" i="0" dirty="0">
                <a:solidFill>
                  <a:srgbClr val="141414"/>
                </a:solidFill>
                <a:effectLst/>
                <a:latin typeface="Noto Sans VF"/>
              </a:rPr>
              <a:t>Adopt a Zero-Emission Vehicle first policy </a:t>
            </a:r>
            <a:br>
              <a:rPr lang="en-US" sz="1800" b="0" i="0" dirty="0">
                <a:solidFill>
                  <a:srgbClr val="141414"/>
                </a:solidFill>
                <a:effectLst/>
                <a:latin typeface="Noto Sans VF"/>
              </a:rPr>
            </a:br>
            <a:r>
              <a:rPr lang="en-US" sz="1800" b="0" i="0" dirty="0">
                <a:solidFill>
                  <a:srgbClr val="141414"/>
                </a:solidFill>
                <a:effectLst/>
                <a:latin typeface="Noto Sans VF"/>
              </a:rPr>
              <a:t>Adopt the Specialized Opt-In building code </a:t>
            </a:r>
          </a:p>
        </p:txBody>
      </p:sp>
      <p:sp>
        <p:nvSpPr>
          <p:cNvPr id="79" name="Google Shape;79;p14"/>
          <p:cNvSpPr txBox="1">
            <a:spLocks noGrp="1"/>
          </p:cNvSpPr>
          <p:nvPr>
            <p:ph type="title" idx="4294967295"/>
          </p:nvPr>
        </p:nvSpPr>
        <p:spPr>
          <a:xfrm>
            <a:off x="714367" y="336353"/>
            <a:ext cx="10749600" cy="1567752"/>
          </a:xfrm>
          <a:prstGeom prst="rect">
            <a:avLst/>
          </a:prstGeom>
        </p:spPr>
        <p:txBody>
          <a:bodyPr spcFirstLastPara="1" wrap="square" lIns="121900" tIns="121900" rIns="121900" bIns="121900" anchor="t" anchorCtr="0">
            <a:noAutofit/>
          </a:bodyPr>
          <a:lstStyle/>
          <a:p>
            <a:pPr>
              <a:spcAft>
                <a:spcPts val="2133"/>
              </a:spcAft>
            </a:pPr>
            <a:r>
              <a:rPr lang="en" sz="3600" dirty="0">
                <a:solidFill>
                  <a:srgbClr val="FF0000"/>
                </a:solidFill>
              </a:rPr>
              <a:t>We have been a Green Community since 2011. </a:t>
            </a:r>
            <a:r>
              <a:rPr lang="en" sz="2400" dirty="0">
                <a:solidFill>
                  <a:srgbClr val="FF0000"/>
                </a:solidFill>
              </a:rPr>
              <a:t>This allow us to join the new DOER Climate Leaders Program--</a:t>
            </a:r>
            <a:br>
              <a:rPr lang="en" sz="3600" dirty="0">
                <a:solidFill>
                  <a:srgbClr val="FF0000"/>
                </a:solidFill>
              </a:rPr>
            </a:br>
            <a:r>
              <a:rPr lang="en" sz="2400" dirty="0">
                <a:solidFill>
                  <a:srgbClr val="FF0000"/>
                </a:solidFill>
              </a:rPr>
              <a:t>a step up with greater funding from Green Communities</a:t>
            </a:r>
            <a:endParaRPr sz="2400" dirty="0">
              <a:solidFill>
                <a:srgbClr val="FF0000"/>
              </a:solidFill>
            </a:endParaRPr>
          </a:p>
        </p:txBody>
      </p:sp>
    </p:spTree>
    <p:extLst>
      <p:ext uri="{BB962C8B-B14F-4D97-AF65-F5344CB8AC3E}">
        <p14:creationId xmlns:p14="http://schemas.microsoft.com/office/powerpoint/2010/main" val="292315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title" idx="4294967295"/>
          </p:nvPr>
        </p:nvSpPr>
        <p:spPr>
          <a:xfrm>
            <a:off x="714367" y="1459357"/>
            <a:ext cx="10749600" cy="3575221"/>
          </a:xfrm>
          <a:prstGeom prst="rect">
            <a:avLst/>
          </a:prstGeom>
        </p:spPr>
        <p:txBody>
          <a:bodyPr spcFirstLastPara="1" wrap="square" lIns="121900" tIns="121900" rIns="121900" bIns="121900" anchor="t" anchorCtr="0">
            <a:no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Climate change is happening at a rapid rate.  The Town passed a non-binding resolution committing ourselves to transitioning to all-electric from renewable sources by 2040 to help lessen our contribution to climate change.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We also passed a warrant article for a Home Rule petition, asking the Legislature to allow us to require 100% electric for new construction and major renovation.  While not as strong at the HRP would have been, this moves us in that direction.</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Passage of the Specialized Code is a prerequisite of being part of the next phase of Green Communities—the Climate Leaders program—which will offer us greater funding opportunities for green building.</a:t>
            </a:r>
          </a:p>
        </p:txBody>
      </p:sp>
      <p:sp>
        <p:nvSpPr>
          <p:cNvPr id="79" name="Google Shape;79;p14"/>
          <p:cNvSpPr txBox="1">
            <a:spLocks noGrp="1"/>
          </p:cNvSpPr>
          <p:nvPr>
            <p:ph type="title" idx="4294967295"/>
          </p:nvPr>
        </p:nvSpPr>
        <p:spPr>
          <a:xfrm>
            <a:off x="714367" y="519233"/>
            <a:ext cx="10749600" cy="1024000"/>
          </a:xfrm>
          <a:prstGeom prst="rect">
            <a:avLst/>
          </a:prstGeom>
        </p:spPr>
        <p:txBody>
          <a:bodyPr spcFirstLastPara="1" wrap="square" lIns="121900" tIns="121900" rIns="121900" bIns="121900" anchor="t" anchorCtr="0">
            <a:noAutofit/>
          </a:bodyPr>
          <a:lstStyle/>
          <a:p>
            <a:pPr>
              <a:spcAft>
                <a:spcPts val="2133"/>
              </a:spcAft>
            </a:pPr>
            <a:r>
              <a:rPr lang="en" sz="3600" dirty="0">
                <a:solidFill>
                  <a:srgbClr val="FF0000"/>
                </a:solidFill>
              </a:rPr>
              <a:t>Why Specialized Code for West Tisbury</a:t>
            </a:r>
            <a:endParaRPr sz="3600" dirty="0">
              <a:solidFill>
                <a:srgbClr val="FF0000"/>
              </a:solidFill>
            </a:endParaRPr>
          </a:p>
        </p:txBody>
      </p:sp>
    </p:spTree>
    <p:extLst>
      <p:ext uri="{BB962C8B-B14F-4D97-AF65-F5344CB8AC3E}">
        <p14:creationId xmlns:p14="http://schemas.microsoft.com/office/powerpoint/2010/main" val="3020321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65502-1C63-4F52-BBEB-3FA946D12EDF}"/>
              </a:ext>
            </a:extLst>
          </p:cNvPr>
          <p:cNvSpPr>
            <a:spLocks noGrp="1"/>
          </p:cNvSpPr>
          <p:nvPr>
            <p:ph type="title"/>
          </p:nvPr>
        </p:nvSpPr>
        <p:spPr>
          <a:xfrm>
            <a:off x="4469830" y="-693938"/>
            <a:ext cx="5861285" cy="1616203"/>
          </a:xfrm>
        </p:spPr>
        <p:txBody>
          <a:bodyPr vert="horz" lIns="91440" tIns="45720" rIns="91440" bIns="45720" rtlCol="0" anchor="b">
            <a:normAutofit/>
          </a:bodyPr>
          <a:lstStyle/>
          <a:p>
            <a:r>
              <a:rPr lang="en-US" sz="2900" dirty="0">
                <a:latin typeface="Arial" panose="020B0604020202020204" pitchFamily="34" charset="0"/>
                <a:cs typeface="Arial" panose="020B0604020202020204" pitchFamily="34" charset="0"/>
              </a:rPr>
              <a:t>State Climate Act 2021</a:t>
            </a:r>
          </a:p>
        </p:txBody>
      </p:sp>
      <p:sp>
        <p:nvSpPr>
          <p:cNvPr id="5" name="Text Placeholder 4">
            <a:extLst>
              <a:ext uri="{FF2B5EF4-FFF2-40B4-BE49-F238E27FC236}">
                <a16:creationId xmlns:a16="http://schemas.microsoft.com/office/drawing/2014/main" id="{38773F0A-7B94-BC71-8FE5-ECB4AC7EEE0C}"/>
              </a:ext>
            </a:extLst>
          </p:cNvPr>
          <p:cNvSpPr>
            <a:spLocks noGrp="1"/>
          </p:cNvSpPr>
          <p:nvPr>
            <p:ph type="body" sz="quarter" idx="13"/>
          </p:nvPr>
        </p:nvSpPr>
        <p:spPr>
          <a:xfrm>
            <a:off x="272716" y="1379454"/>
            <a:ext cx="5823284" cy="5342021"/>
          </a:xfrm>
        </p:spPr>
        <p:txBody>
          <a:bodyPr vert="horz" lIns="91440" tIns="45720" rIns="91440" bIns="45720" rtlCol="0" anchor="t">
            <a:normAutofit lnSpcReduction="10000"/>
          </a:bodyPr>
          <a:lstStyle/>
          <a:p>
            <a:pPr marL="0" indent="0">
              <a:buNone/>
            </a:pPr>
            <a:r>
              <a:rPr lang="en-US" sz="3200" b="0" i="0" dirty="0">
                <a:effectLst/>
              </a:rPr>
              <a:t>The legislation signed </a:t>
            </a:r>
            <a:r>
              <a:rPr lang="en-US" sz="3200" dirty="0"/>
              <a:t>into law </a:t>
            </a:r>
            <a:r>
              <a:rPr lang="en-US" sz="3200" b="0" i="0" dirty="0">
                <a:effectLst/>
              </a:rPr>
              <a:t>updates the greenhouse gas emissions limits related to the 2008 Global Warming Solutions Act, commits Massachusetts to achieve </a:t>
            </a:r>
            <a:r>
              <a:rPr lang="en-US" sz="3200" b="1" i="0" dirty="0">
                <a:effectLst/>
              </a:rPr>
              <a:t>Net Zero emissions in 2050</a:t>
            </a:r>
            <a:r>
              <a:rPr lang="en-US" sz="3200" b="0" i="0" dirty="0">
                <a:effectLst/>
              </a:rPr>
              <a:t>, and authorizes the Secretary of Energy and Environmental Affairs (EEA) to establish an emissions limit of no less than </a:t>
            </a:r>
            <a:r>
              <a:rPr lang="en-US" sz="3200" b="1" i="0" dirty="0">
                <a:effectLst/>
              </a:rPr>
              <a:t>50% for 2030</a:t>
            </a:r>
            <a:r>
              <a:rPr lang="en-US" sz="3200" b="0" i="0" dirty="0">
                <a:effectLst/>
              </a:rPr>
              <a:t>, and no less than </a:t>
            </a:r>
            <a:r>
              <a:rPr lang="en-US" sz="3200" b="1" i="0" dirty="0">
                <a:effectLst/>
              </a:rPr>
              <a:t>75% for 2040</a:t>
            </a:r>
            <a:r>
              <a:rPr lang="en-US" sz="3200" b="0" i="0" dirty="0">
                <a:effectLst/>
              </a:rPr>
              <a:t>. </a:t>
            </a:r>
            <a:endParaRPr lang="en-US" sz="3200" dirty="0"/>
          </a:p>
        </p:txBody>
      </p:sp>
      <p:sp>
        <p:nvSpPr>
          <p:cNvPr id="3" name="Slide Number Placeholder 2">
            <a:extLst>
              <a:ext uri="{FF2B5EF4-FFF2-40B4-BE49-F238E27FC236}">
                <a16:creationId xmlns:a16="http://schemas.microsoft.com/office/drawing/2014/main" id="{21CB2EBE-F27B-45B3-A2DF-EAB128341035}"/>
              </a:ext>
            </a:extLst>
          </p:cNvPr>
          <p:cNvSpPr>
            <a:spLocks noGrp="1"/>
          </p:cNvSpPr>
          <p:nvPr>
            <p:ph type="sldNum" sz="quarter" idx="14"/>
          </p:nvPr>
        </p:nvSpPr>
        <p:spPr>
          <a:xfrm>
            <a:off x="8610600" y="6356350"/>
            <a:ext cx="2743200" cy="365125"/>
          </a:xfrm>
        </p:spPr>
        <p:txBody>
          <a:bodyPr vert="horz" lIns="91440" tIns="45720" rIns="91440" bIns="45720" rtlCol="0" anchor="ctr">
            <a:normAutofit/>
          </a:bodyPr>
          <a:lstStyle/>
          <a:p>
            <a:pPr>
              <a:spcAft>
                <a:spcPts val="600"/>
              </a:spcAft>
              <a:defRPr/>
            </a:pPr>
            <a:fld id="{F1D0CB0C-6CD7-49EF-9B68-ED3C7EA5DB13}" type="slidenum">
              <a:rPr lang="en-US" smtClean="0">
                <a:solidFill>
                  <a:srgbClr val="FFFFFF"/>
                </a:solidFill>
                <a:latin typeface="Calibri" panose="020F0502020204030204"/>
              </a:rPr>
              <a:pPr>
                <a:spcAft>
                  <a:spcPts val="600"/>
                </a:spcAft>
                <a:defRPr/>
              </a:pPr>
              <a:t>3</a:t>
            </a:fld>
            <a:endParaRPr lang="en-US">
              <a:solidFill>
                <a:srgbClr val="FFFFFF"/>
              </a:solidFill>
              <a:latin typeface="Calibri" panose="020F0502020204030204"/>
            </a:endParaRPr>
          </a:p>
        </p:txBody>
      </p:sp>
      <p:pic>
        <p:nvPicPr>
          <p:cNvPr id="7" name="Picture 6" descr="Mass. Governor Signs Climate Bill into Law - Conservation Law Foundation">
            <a:extLst>
              <a:ext uri="{FF2B5EF4-FFF2-40B4-BE49-F238E27FC236}">
                <a16:creationId xmlns:a16="http://schemas.microsoft.com/office/drawing/2014/main" id="{6A72CD94-D8D4-532E-B891-62014C8966F0}"/>
              </a:ext>
            </a:extLst>
          </p:cNvPr>
          <p:cNvPicPr>
            <a:picLocks noChangeAspect="1"/>
          </p:cNvPicPr>
          <p:nvPr/>
        </p:nvPicPr>
        <p:blipFill rotWithShape="1">
          <a:blip r:embed="rId3"/>
          <a:srcRect l="13770" r="21476"/>
          <a:stretch/>
        </p:blipFill>
        <p:spPr>
          <a:xfrm>
            <a:off x="6301112" y="1287373"/>
            <a:ext cx="5335403" cy="5093357"/>
          </a:xfrm>
          <a:prstGeom prst="rect">
            <a:avLst/>
          </a:prstGeom>
        </p:spPr>
      </p:pic>
    </p:spTree>
    <p:extLst>
      <p:ext uri="{BB962C8B-B14F-4D97-AF65-F5344CB8AC3E}">
        <p14:creationId xmlns:p14="http://schemas.microsoft.com/office/powerpoint/2010/main" val="127291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A0A22-4F7B-4FE5-8E61-D8C357DD61D3}"/>
              </a:ext>
            </a:extLst>
          </p:cNvPr>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Building Energy Code’s role in reducing emissions</a:t>
            </a:r>
            <a:endParaRPr lang="en-US"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3C564052-64BF-4D04-A8BE-7A2BEA0A1189}"/>
              </a:ext>
            </a:extLst>
          </p:cNvPr>
          <p:cNvSpPr>
            <a:spLocks noGrp="1"/>
          </p:cNvSpPr>
          <p:nvPr>
            <p:ph type="body" sz="quarter" idx="13"/>
          </p:nvPr>
        </p:nvSpPr>
        <p:spPr>
          <a:xfrm>
            <a:off x="224589" y="1588294"/>
            <a:ext cx="5630780" cy="5269706"/>
          </a:xfrm>
        </p:spPr>
        <p:txBody>
          <a:bodyPr vert="horz" lIns="91440" tIns="45720" rIns="91440" bIns="45720" rtlCol="0" anchor="t">
            <a:normAutofit/>
          </a:bodyPr>
          <a:lstStyle/>
          <a:p>
            <a:pPr marL="0" indent="0">
              <a:buNone/>
            </a:pPr>
            <a:r>
              <a:rPr lang="en-GB" dirty="0"/>
              <a:t>The building code is the primary policy impacting new buildings.</a:t>
            </a:r>
          </a:p>
          <a:p>
            <a:pPr marL="0" indent="0">
              <a:buNone/>
            </a:pPr>
            <a:endParaRPr lang="en-GB" dirty="0">
              <a:cs typeface="Calibri"/>
            </a:endParaRPr>
          </a:p>
          <a:p>
            <a:pPr marL="0" indent="0">
              <a:buNone/>
            </a:pPr>
            <a:r>
              <a:rPr lang="en-GB" dirty="0"/>
              <a:t>New buildings (built after 2023) </a:t>
            </a:r>
            <a:endParaRPr lang="en-GB" b="1" dirty="0"/>
          </a:p>
          <a:p>
            <a:pPr marL="0" indent="0">
              <a:buNone/>
            </a:pPr>
            <a:r>
              <a:rPr lang="en-GB" b="1" dirty="0"/>
              <a:t>will represent ~27% of all building space by 2050</a:t>
            </a:r>
            <a:endParaRPr lang="en-GB" b="1" dirty="0">
              <a:cs typeface="Calibri"/>
            </a:endParaRPr>
          </a:p>
          <a:p>
            <a:pPr marL="0" indent="0">
              <a:buNone/>
            </a:pPr>
            <a:endParaRPr lang="en-US" dirty="0"/>
          </a:p>
          <a:p>
            <a:pPr marL="0" indent="0">
              <a:buNone/>
            </a:pPr>
            <a:r>
              <a:rPr lang="en-US" dirty="0"/>
              <a:t>New buildings are easiest and cheapest to make 2050-compliant</a:t>
            </a:r>
            <a:endParaRPr lang="en-US" dirty="0">
              <a:cs typeface="Calibri"/>
            </a:endParaRPr>
          </a:p>
        </p:txBody>
      </p:sp>
      <p:sp>
        <p:nvSpPr>
          <p:cNvPr id="4" name="Slide Number Placeholder 3">
            <a:extLst>
              <a:ext uri="{FF2B5EF4-FFF2-40B4-BE49-F238E27FC236}">
                <a16:creationId xmlns:a16="http://schemas.microsoft.com/office/drawing/2014/main" id="{65BC583F-9CB8-4E46-A330-63C5321C7B9D}"/>
              </a:ext>
            </a:extLst>
          </p:cNvPr>
          <p:cNvSpPr>
            <a:spLocks noGrp="1"/>
          </p:cNvSpPr>
          <p:nvPr>
            <p:ph type="sldNum" sz="quarter" idx="14"/>
          </p:nvPr>
        </p:nvSpPr>
        <p:spPr/>
        <p:txBody>
          <a:bodyPr/>
          <a:lstStyle/>
          <a:p>
            <a:pPr>
              <a:defRPr/>
            </a:pPr>
            <a:fld id="{B6FAB5CE-5980-4C9D-B2E2-2FD2F4BD448E}" type="slidenum">
              <a:rPr lang="en-US" smtClean="0"/>
              <a:pPr>
                <a:defRPr/>
              </a:pPr>
              <a:t>4</a:t>
            </a:fld>
            <a:endParaRPr lang="en-US"/>
          </a:p>
        </p:txBody>
      </p:sp>
      <p:graphicFrame>
        <p:nvGraphicFramePr>
          <p:cNvPr id="6" name="Chart 5">
            <a:extLst>
              <a:ext uri="{FF2B5EF4-FFF2-40B4-BE49-F238E27FC236}">
                <a16:creationId xmlns:a16="http://schemas.microsoft.com/office/drawing/2014/main" id="{7AF6574E-86AE-4DF6-87EB-5A3C090E0772}"/>
              </a:ext>
            </a:extLst>
          </p:cNvPr>
          <p:cNvGraphicFramePr>
            <a:graphicFrameLocks/>
          </p:cNvGraphicFramePr>
          <p:nvPr/>
        </p:nvGraphicFramePr>
        <p:xfrm>
          <a:off x="5855370" y="990600"/>
          <a:ext cx="6228322" cy="5638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BFE86B0-D5F6-47AD-9949-8863D53D97AE}"/>
              </a:ext>
            </a:extLst>
          </p:cNvPr>
          <p:cNvGrpSpPr/>
          <p:nvPr/>
        </p:nvGrpSpPr>
        <p:grpSpPr>
          <a:xfrm>
            <a:off x="0" y="1265468"/>
            <a:ext cx="10555705" cy="5592532"/>
            <a:chOff x="1734010" y="954708"/>
            <a:chExt cx="8906881" cy="5590324"/>
          </a:xfrm>
        </p:grpSpPr>
        <p:sp>
          <p:nvSpPr>
            <p:cNvPr id="7" name="Rectangle: Rounded Corners 6">
              <a:extLst>
                <a:ext uri="{FF2B5EF4-FFF2-40B4-BE49-F238E27FC236}">
                  <a16:creationId xmlns:a16="http://schemas.microsoft.com/office/drawing/2014/main" id="{23AD5793-3B64-4387-97AC-D7AE54D7CF6E}"/>
                </a:ext>
              </a:extLst>
            </p:cNvPr>
            <p:cNvSpPr/>
            <p:nvPr/>
          </p:nvSpPr>
          <p:spPr>
            <a:xfrm>
              <a:off x="1734010"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Rounded Corners 10">
              <a:extLst>
                <a:ext uri="{FF2B5EF4-FFF2-40B4-BE49-F238E27FC236}">
                  <a16:creationId xmlns:a16="http://schemas.microsoft.com/office/drawing/2014/main" id="{6194F398-B8D8-40E6-B9F4-7A0F0D851193}"/>
                </a:ext>
              </a:extLst>
            </p:cNvPr>
            <p:cNvSpPr/>
            <p:nvPr/>
          </p:nvSpPr>
          <p:spPr>
            <a:xfrm>
              <a:off x="3239223"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2" name="Picture 11">
              <a:extLst>
                <a:ext uri="{FF2B5EF4-FFF2-40B4-BE49-F238E27FC236}">
                  <a16:creationId xmlns:a16="http://schemas.microsoft.com/office/drawing/2014/main" id="{295632C2-9C09-462E-8A76-E5DE534F4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4116" y="2313785"/>
              <a:ext cx="1306884" cy="653442"/>
            </a:xfrm>
            <a:prstGeom prst="rect">
              <a:avLst/>
            </a:prstGeom>
          </p:spPr>
        </p:pic>
        <p:sp>
          <p:nvSpPr>
            <p:cNvPr id="13" name="TextBox 12">
              <a:extLst>
                <a:ext uri="{FF2B5EF4-FFF2-40B4-BE49-F238E27FC236}">
                  <a16:creationId xmlns:a16="http://schemas.microsoft.com/office/drawing/2014/main" id="{4CFA7BD2-DD54-4F5F-9C60-2781102A64D0}"/>
                </a:ext>
              </a:extLst>
            </p:cNvPr>
            <p:cNvSpPr txBox="1"/>
            <p:nvPr/>
          </p:nvSpPr>
          <p:spPr>
            <a:xfrm>
              <a:off x="3252300" y="1201814"/>
              <a:ext cx="1409351" cy="461483"/>
            </a:xfrm>
            <a:prstGeom prst="rect">
              <a:avLst/>
            </a:prstGeom>
            <a:noFill/>
          </p:spPr>
          <p:txBody>
            <a:bodyPr wrap="square" rtlCol="0">
              <a:spAutoFit/>
            </a:bodyPr>
            <a:lstStyle/>
            <a:p>
              <a:pPr algn="ctr"/>
              <a:r>
                <a:rPr lang="en-US" b="1" dirty="0"/>
                <a:t>PROPANE</a:t>
              </a:r>
            </a:p>
          </p:txBody>
        </p:sp>
        <p:pic>
          <p:nvPicPr>
            <p:cNvPr id="8" name="Picture 7">
              <a:extLst>
                <a:ext uri="{FF2B5EF4-FFF2-40B4-BE49-F238E27FC236}">
                  <a16:creationId xmlns:a16="http://schemas.microsoft.com/office/drawing/2014/main" id="{AD70DF01-B837-4246-A3BE-DF04B45371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2570" y="1934938"/>
              <a:ext cx="1212231" cy="1032290"/>
            </a:xfrm>
            <a:prstGeom prst="rect">
              <a:avLst/>
            </a:prstGeom>
          </p:spPr>
        </p:pic>
        <p:sp>
          <p:nvSpPr>
            <p:cNvPr id="9" name="TextBox 8">
              <a:extLst>
                <a:ext uri="{FF2B5EF4-FFF2-40B4-BE49-F238E27FC236}">
                  <a16:creationId xmlns:a16="http://schemas.microsoft.com/office/drawing/2014/main" id="{761CD5BC-3113-4FF1-8E14-81A5AFBEB035}"/>
                </a:ext>
              </a:extLst>
            </p:cNvPr>
            <p:cNvSpPr txBox="1"/>
            <p:nvPr/>
          </p:nvSpPr>
          <p:spPr>
            <a:xfrm>
              <a:off x="1833461" y="1201815"/>
              <a:ext cx="1210450" cy="369332"/>
            </a:xfrm>
            <a:prstGeom prst="rect">
              <a:avLst/>
            </a:prstGeom>
            <a:noFill/>
          </p:spPr>
          <p:txBody>
            <a:bodyPr wrap="square" rtlCol="0">
              <a:spAutoFit/>
            </a:bodyPr>
            <a:lstStyle/>
            <a:p>
              <a:pPr algn="ctr"/>
              <a:r>
                <a:rPr lang="en-US" b="1" dirty="0"/>
                <a:t>OIL</a:t>
              </a:r>
            </a:p>
          </p:txBody>
        </p:sp>
        <p:sp>
          <p:nvSpPr>
            <p:cNvPr id="15" name="Rectangle: Rounded Corners 14">
              <a:extLst>
                <a:ext uri="{FF2B5EF4-FFF2-40B4-BE49-F238E27FC236}">
                  <a16:creationId xmlns:a16="http://schemas.microsoft.com/office/drawing/2014/main" id="{92983362-C422-4846-9B57-056194C24BF2}"/>
                </a:ext>
              </a:extLst>
            </p:cNvPr>
            <p:cNvSpPr/>
            <p:nvPr/>
          </p:nvSpPr>
          <p:spPr>
            <a:xfrm>
              <a:off x="4722637"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Rounded Corners 15">
              <a:extLst>
                <a:ext uri="{FF2B5EF4-FFF2-40B4-BE49-F238E27FC236}">
                  <a16:creationId xmlns:a16="http://schemas.microsoft.com/office/drawing/2014/main" id="{77EDB1D5-732F-427D-99ED-F59251399A81}"/>
                </a:ext>
              </a:extLst>
            </p:cNvPr>
            <p:cNvSpPr/>
            <p:nvPr/>
          </p:nvSpPr>
          <p:spPr>
            <a:xfrm>
              <a:off x="6192974"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Rounded Corners 16">
              <a:extLst>
                <a:ext uri="{FF2B5EF4-FFF2-40B4-BE49-F238E27FC236}">
                  <a16:creationId xmlns:a16="http://schemas.microsoft.com/office/drawing/2014/main" id="{6508E96F-9E5B-477A-8972-BEF64B1FCB45}"/>
                </a:ext>
              </a:extLst>
            </p:cNvPr>
            <p:cNvSpPr/>
            <p:nvPr/>
          </p:nvSpPr>
          <p:spPr>
            <a:xfrm>
              <a:off x="7663312"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Rounded Corners 17">
              <a:extLst>
                <a:ext uri="{FF2B5EF4-FFF2-40B4-BE49-F238E27FC236}">
                  <a16:creationId xmlns:a16="http://schemas.microsoft.com/office/drawing/2014/main" id="{88B86841-83FE-4602-8EC7-98BD8E0709EE}"/>
                </a:ext>
              </a:extLst>
            </p:cNvPr>
            <p:cNvSpPr/>
            <p:nvPr/>
          </p:nvSpPr>
          <p:spPr>
            <a:xfrm>
              <a:off x="9133650"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a:extLst>
                <a:ext uri="{FF2B5EF4-FFF2-40B4-BE49-F238E27FC236}">
                  <a16:creationId xmlns:a16="http://schemas.microsoft.com/office/drawing/2014/main" id="{1413F911-41EC-4863-A60D-0DA7EA530C2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8487" b="7974"/>
            <a:stretch/>
          </p:blipFill>
          <p:spPr>
            <a:xfrm>
              <a:off x="4722638" y="2148229"/>
              <a:ext cx="1409350" cy="784412"/>
            </a:xfrm>
            <a:prstGeom prst="rect">
              <a:avLst/>
            </a:prstGeom>
          </p:spPr>
        </p:pic>
        <p:sp>
          <p:nvSpPr>
            <p:cNvPr id="5" name="Rectangle: Rounded Corners 4">
              <a:extLst>
                <a:ext uri="{FF2B5EF4-FFF2-40B4-BE49-F238E27FC236}">
                  <a16:creationId xmlns:a16="http://schemas.microsoft.com/office/drawing/2014/main" id="{345757FB-73C3-4FD4-8D19-F68FBFF23096}"/>
                </a:ext>
              </a:extLst>
            </p:cNvPr>
            <p:cNvSpPr/>
            <p:nvPr/>
          </p:nvSpPr>
          <p:spPr>
            <a:xfrm rot="16200000">
              <a:off x="5669830" y="-654739"/>
              <a:ext cx="1032290" cy="8761040"/>
            </a:xfrm>
            <a:prstGeom prst="roundRect">
              <a:avLst/>
            </a:prstGeom>
            <a:solidFill>
              <a:schemeClr val="bg1">
                <a:lumMod val="6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TextBox 19">
              <a:extLst>
                <a:ext uri="{FF2B5EF4-FFF2-40B4-BE49-F238E27FC236}">
                  <a16:creationId xmlns:a16="http://schemas.microsoft.com/office/drawing/2014/main" id="{3C5E303C-8A54-459E-818D-292AF1182AB0}"/>
                </a:ext>
              </a:extLst>
            </p:cNvPr>
            <p:cNvSpPr txBox="1"/>
            <p:nvPr/>
          </p:nvSpPr>
          <p:spPr>
            <a:xfrm>
              <a:off x="4822088" y="1201815"/>
              <a:ext cx="1210450" cy="369332"/>
            </a:xfrm>
            <a:prstGeom prst="rect">
              <a:avLst/>
            </a:prstGeom>
            <a:noFill/>
          </p:spPr>
          <p:txBody>
            <a:bodyPr wrap="square" rtlCol="0">
              <a:spAutoFit/>
            </a:bodyPr>
            <a:lstStyle/>
            <a:p>
              <a:pPr algn="ctr"/>
              <a:r>
                <a:rPr lang="en-US" b="1" dirty="0"/>
                <a:t>GAS</a:t>
              </a:r>
            </a:p>
          </p:txBody>
        </p:sp>
        <p:sp>
          <p:nvSpPr>
            <p:cNvPr id="21" name="TextBox 20">
              <a:extLst>
                <a:ext uri="{FF2B5EF4-FFF2-40B4-BE49-F238E27FC236}">
                  <a16:creationId xmlns:a16="http://schemas.microsoft.com/office/drawing/2014/main" id="{008CCF70-EF77-4E86-B4AE-437A6D389FF2}"/>
                </a:ext>
              </a:extLst>
            </p:cNvPr>
            <p:cNvSpPr txBox="1"/>
            <p:nvPr/>
          </p:nvSpPr>
          <p:spPr>
            <a:xfrm>
              <a:off x="6131989" y="1201815"/>
              <a:ext cx="1507829" cy="623002"/>
            </a:xfrm>
            <a:prstGeom prst="rect">
              <a:avLst/>
            </a:prstGeom>
            <a:noFill/>
          </p:spPr>
          <p:txBody>
            <a:bodyPr wrap="square" rtlCol="0">
              <a:spAutoFit/>
            </a:bodyPr>
            <a:lstStyle/>
            <a:p>
              <a:pPr algn="ctr"/>
              <a:r>
                <a:rPr lang="en-US" b="1" dirty="0"/>
                <a:t>ELECTRIC</a:t>
              </a:r>
            </a:p>
            <a:p>
              <a:pPr algn="ctr"/>
              <a:r>
                <a:rPr lang="en-US" sz="1050" b="1" dirty="0"/>
                <a:t>RESISTANCE</a:t>
              </a:r>
            </a:p>
          </p:txBody>
        </p:sp>
        <p:sp>
          <p:nvSpPr>
            <p:cNvPr id="22" name="TextBox 21">
              <a:extLst>
                <a:ext uri="{FF2B5EF4-FFF2-40B4-BE49-F238E27FC236}">
                  <a16:creationId xmlns:a16="http://schemas.microsoft.com/office/drawing/2014/main" id="{82610271-ACD6-4401-ADDD-250498E6C202}"/>
                </a:ext>
              </a:extLst>
            </p:cNvPr>
            <p:cNvSpPr txBox="1"/>
            <p:nvPr/>
          </p:nvSpPr>
          <p:spPr>
            <a:xfrm>
              <a:off x="7625818" y="1201814"/>
              <a:ext cx="1507829" cy="946039"/>
            </a:xfrm>
            <a:prstGeom prst="rect">
              <a:avLst/>
            </a:prstGeom>
            <a:noFill/>
          </p:spPr>
          <p:txBody>
            <a:bodyPr wrap="square" rtlCol="0">
              <a:spAutoFit/>
            </a:bodyPr>
            <a:lstStyle/>
            <a:p>
              <a:pPr algn="ctr"/>
              <a:r>
                <a:rPr lang="en-US" b="1" dirty="0"/>
                <a:t>ELECTRIC</a:t>
              </a:r>
            </a:p>
            <a:p>
              <a:pPr algn="ctr"/>
              <a:r>
                <a:rPr lang="en-US" sz="1050" b="1" dirty="0"/>
                <a:t>COLD CLIMATE</a:t>
              </a:r>
            </a:p>
            <a:p>
              <a:pPr algn="ctr"/>
              <a:r>
                <a:rPr lang="en-US" sz="1050" b="1" dirty="0"/>
                <a:t>AIR SOURCE</a:t>
              </a:r>
            </a:p>
            <a:p>
              <a:pPr algn="ctr"/>
              <a:r>
                <a:rPr lang="en-US" sz="1050" b="1" dirty="0"/>
                <a:t>HEAT PUMP</a:t>
              </a:r>
            </a:p>
          </p:txBody>
        </p:sp>
        <p:sp>
          <p:nvSpPr>
            <p:cNvPr id="23" name="TextBox 22">
              <a:extLst>
                <a:ext uri="{FF2B5EF4-FFF2-40B4-BE49-F238E27FC236}">
                  <a16:creationId xmlns:a16="http://schemas.microsoft.com/office/drawing/2014/main" id="{A2A251AD-F47F-41F7-88B9-4A5F0995C341}"/>
                </a:ext>
              </a:extLst>
            </p:cNvPr>
            <p:cNvSpPr txBox="1"/>
            <p:nvPr/>
          </p:nvSpPr>
          <p:spPr>
            <a:xfrm>
              <a:off x="9072661" y="1160079"/>
              <a:ext cx="1568230" cy="1153706"/>
            </a:xfrm>
            <a:prstGeom prst="rect">
              <a:avLst/>
            </a:prstGeom>
            <a:noFill/>
          </p:spPr>
          <p:txBody>
            <a:bodyPr wrap="square" rtlCol="0">
              <a:spAutoFit/>
            </a:bodyPr>
            <a:lstStyle/>
            <a:p>
              <a:pPr algn="ctr"/>
              <a:r>
                <a:rPr lang="en-US" b="1" dirty="0"/>
                <a:t>ELECTRIC </a:t>
              </a:r>
              <a:r>
                <a:rPr lang="en-US" sz="1350" b="1" dirty="0"/>
                <a:t> </a:t>
              </a:r>
              <a:endParaRPr lang="en-US" sz="1050" b="1" dirty="0"/>
            </a:p>
            <a:p>
              <a:pPr algn="ctr"/>
              <a:r>
                <a:rPr lang="en-US" sz="1050" b="1" dirty="0"/>
                <a:t>GROUND SOURCE</a:t>
              </a:r>
            </a:p>
            <a:p>
              <a:pPr algn="ctr"/>
              <a:r>
                <a:rPr lang="en-US" sz="1050" b="1" dirty="0"/>
                <a:t>HEAT PUMP</a:t>
              </a:r>
            </a:p>
            <a:p>
              <a:pPr algn="ctr"/>
              <a:endParaRPr lang="en-US" b="1" dirty="0"/>
            </a:p>
          </p:txBody>
        </p:sp>
        <p:sp>
          <p:nvSpPr>
            <p:cNvPr id="24" name="Rectangle 23">
              <a:extLst>
                <a:ext uri="{FF2B5EF4-FFF2-40B4-BE49-F238E27FC236}">
                  <a16:creationId xmlns:a16="http://schemas.microsoft.com/office/drawing/2014/main" id="{0628F00D-9BA9-437F-9DE0-4AB32F8AD4FB}"/>
                </a:ext>
              </a:extLst>
            </p:cNvPr>
            <p:cNvSpPr/>
            <p:nvPr/>
          </p:nvSpPr>
          <p:spPr>
            <a:xfrm>
              <a:off x="6192975" y="2148229"/>
              <a:ext cx="1409350" cy="784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5" name="Picture 24">
              <a:extLst>
                <a:ext uri="{FF2B5EF4-FFF2-40B4-BE49-F238E27FC236}">
                  <a16:creationId xmlns:a16="http://schemas.microsoft.com/office/drawing/2014/main" id="{B1B1B6E8-B9CB-47DF-90B6-3784A99CD2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42699" y="2215333"/>
              <a:ext cx="1309900" cy="566822"/>
            </a:xfrm>
            <a:prstGeom prst="rect">
              <a:avLst/>
            </a:prstGeom>
          </p:spPr>
        </p:pic>
        <p:pic>
          <p:nvPicPr>
            <p:cNvPr id="26" name="Picture 25">
              <a:extLst>
                <a:ext uri="{FF2B5EF4-FFF2-40B4-BE49-F238E27FC236}">
                  <a16:creationId xmlns:a16="http://schemas.microsoft.com/office/drawing/2014/main" id="{9535D326-8209-49E5-89D0-AE23285B59E3}"/>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529" t="5568" b="21870"/>
            <a:stretch/>
          </p:blipFill>
          <p:spPr>
            <a:xfrm>
              <a:off x="7682149" y="2148227"/>
              <a:ext cx="1390512" cy="784410"/>
            </a:xfrm>
            <a:prstGeom prst="rect">
              <a:avLst/>
            </a:prstGeom>
          </p:spPr>
        </p:pic>
        <p:pic>
          <p:nvPicPr>
            <p:cNvPr id="27" name="Picture 26">
              <a:extLst>
                <a:ext uri="{FF2B5EF4-FFF2-40B4-BE49-F238E27FC236}">
                  <a16:creationId xmlns:a16="http://schemas.microsoft.com/office/drawing/2014/main" id="{8EF9ADEF-2E18-4C64-A7CA-62456BE1AB3D}"/>
                </a:ext>
              </a:extLst>
            </p:cNvPr>
            <p:cNvPicPr>
              <a:picLocks noChangeAspect="1"/>
            </p:cNvPicPr>
            <p:nvPr/>
          </p:nvPicPr>
          <p:blipFill rotWithShape="1">
            <a:blip r:embed="rId8">
              <a:extLst>
                <a:ext uri="{28A0092B-C50C-407E-A947-70E740481C1C}">
                  <a14:useLocalDpi xmlns:a14="http://schemas.microsoft.com/office/drawing/2010/main" val="0"/>
                </a:ext>
              </a:extLst>
            </a:blip>
            <a:srcRect l="38058" t="56742" r="31435" b="7458"/>
            <a:stretch/>
          </p:blipFill>
          <p:spPr>
            <a:xfrm>
              <a:off x="9133652" y="2148229"/>
              <a:ext cx="1409349" cy="784411"/>
            </a:xfrm>
            <a:prstGeom prst="rect">
              <a:avLst/>
            </a:prstGeom>
          </p:spPr>
        </p:pic>
        <p:sp>
          <p:nvSpPr>
            <p:cNvPr id="33" name="TextBox 32">
              <a:extLst>
                <a:ext uri="{FF2B5EF4-FFF2-40B4-BE49-F238E27FC236}">
                  <a16:creationId xmlns:a16="http://schemas.microsoft.com/office/drawing/2014/main" id="{84325A36-AF16-49D9-AD61-4D0A0E31C0A5}"/>
                </a:ext>
              </a:extLst>
            </p:cNvPr>
            <p:cNvSpPr txBox="1"/>
            <p:nvPr/>
          </p:nvSpPr>
          <p:spPr>
            <a:xfrm>
              <a:off x="2264617" y="3299722"/>
              <a:ext cx="7662766" cy="523013"/>
            </a:xfrm>
            <a:prstGeom prst="rect">
              <a:avLst/>
            </a:prstGeom>
            <a:noFill/>
          </p:spPr>
          <p:txBody>
            <a:bodyPr wrap="square" rtlCol="0">
              <a:spAutoFit/>
            </a:bodyPr>
            <a:lstStyle/>
            <a:p>
              <a:pPr algn="ctr"/>
              <a:r>
                <a:rPr lang="en-US" sz="2800" b="1" dirty="0">
                  <a:solidFill>
                    <a:schemeClr val="bg1"/>
                  </a:solidFill>
                </a:rPr>
                <a:t>Pounds of emissions to deliver 1 MMBtu of heat</a:t>
              </a:r>
            </a:p>
          </p:txBody>
        </p:sp>
        <p:sp>
          <p:nvSpPr>
            <p:cNvPr id="34" name="TextBox 33">
              <a:extLst>
                <a:ext uri="{FF2B5EF4-FFF2-40B4-BE49-F238E27FC236}">
                  <a16:creationId xmlns:a16="http://schemas.microsoft.com/office/drawing/2014/main" id="{A3F0B1F0-94FE-4E38-81CA-A596631353FD}"/>
                </a:ext>
              </a:extLst>
            </p:cNvPr>
            <p:cNvSpPr txBox="1"/>
            <p:nvPr/>
          </p:nvSpPr>
          <p:spPr>
            <a:xfrm>
              <a:off x="3317254" y="4443422"/>
              <a:ext cx="1259346" cy="707607"/>
            </a:xfrm>
            <a:prstGeom prst="rect">
              <a:avLst/>
            </a:prstGeom>
            <a:noFill/>
          </p:spPr>
          <p:txBody>
            <a:bodyPr wrap="square" rtlCol="0">
              <a:spAutoFit/>
            </a:bodyPr>
            <a:lstStyle/>
            <a:p>
              <a:pPr algn="ctr"/>
              <a:r>
                <a:rPr lang="en-US" sz="4000" b="1" dirty="0">
                  <a:solidFill>
                    <a:schemeClr val="bg1"/>
                  </a:solidFill>
                </a:rPr>
                <a:t>145</a:t>
              </a:r>
            </a:p>
          </p:txBody>
        </p:sp>
        <p:sp>
          <p:nvSpPr>
            <p:cNvPr id="35" name="TextBox 34">
              <a:extLst>
                <a:ext uri="{FF2B5EF4-FFF2-40B4-BE49-F238E27FC236}">
                  <a16:creationId xmlns:a16="http://schemas.microsoft.com/office/drawing/2014/main" id="{ED81415C-A462-4716-A1B6-81546C3492DF}"/>
                </a:ext>
              </a:extLst>
            </p:cNvPr>
            <p:cNvSpPr txBox="1"/>
            <p:nvPr/>
          </p:nvSpPr>
          <p:spPr>
            <a:xfrm>
              <a:off x="1811435" y="4443422"/>
              <a:ext cx="1259346" cy="707607"/>
            </a:xfrm>
            <a:prstGeom prst="rect">
              <a:avLst/>
            </a:prstGeom>
            <a:noFill/>
          </p:spPr>
          <p:txBody>
            <a:bodyPr wrap="square" rtlCol="0">
              <a:spAutoFit/>
            </a:bodyPr>
            <a:lstStyle/>
            <a:p>
              <a:pPr algn="ctr"/>
              <a:r>
                <a:rPr lang="en-US" sz="4000" b="1" dirty="0">
                  <a:solidFill>
                    <a:schemeClr val="bg1"/>
                  </a:solidFill>
                </a:rPr>
                <a:t>170</a:t>
              </a:r>
            </a:p>
          </p:txBody>
        </p:sp>
        <p:sp>
          <p:nvSpPr>
            <p:cNvPr id="36" name="TextBox 35">
              <a:extLst>
                <a:ext uri="{FF2B5EF4-FFF2-40B4-BE49-F238E27FC236}">
                  <a16:creationId xmlns:a16="http://schemas.microsoft.com/office/drawing/2014/main" id="{5BD670B2-56B6-4015-8A2B-E5A8F6120D07}"/>
                </a:ext>
              </a:extLst>
            </p:cNvPr>
            <p:cNvSpPr txBox="1"/>
            <p:nvPr/>
          </p:nvSpPr>
          <p:spPr>
            <a:xfrm>
              <a:off x="4799456" y="4443422"/>
              <a:ext cx="1259346" cy="707607"/>
            </a:xfrm>
            <a:prstGeom prst="rect">
              <a:avLst/>
            </a:prstGeom>
            <a:noFill/>
          </p:spPr>
          <p:txBody>
            <a:bodyPr wrap="square" rtlCol="0">
              <a:spAutoFit/>
            </a:bodyPr>
            <a:lstStyle/>
            <a:p>
              <a:pPr algn="ctr"/>
              <a:r>
                <a:rPr lang="en-US" sz="4000" b="1" dirty="0">
                  <a:solidFill>
                    <a:schemeClr val="bg1"/>
                  </a:solidFill>
                </a:rPr>
                <a:t>120</a:t>
              </a:r>
            </a:p>
          </p:txBody>
        </p:sp>
        <p:sp>
          <p:nvSpPr>
            <p:cNvPr id="37" name="TextBox 36">
              <a:extLst>
                <a:ext uri="{FF2B5EF4-FFF2-40B4-BE49-F238E27FC236}">
                  <a16:creationId xmlns:a16="http://schemas.microsoft.com/office/drawing/2014/main" id="{F12CFE16-5FC4-4C07-BD92-14C79DF59367}"/>
                </a:ext>
              </a:extLst>
            </p:cNvPr>
            <p:cNvSpPr txBox="1"/>
            <p:nvPr/>
          </p:nvSpPr>
          <p:spPr>
            <a:xfrm>
              <a:off x="6269187" y="4443422"/>
              <a:ext cx="1259346" cy="707607"/>
            </a:xfrm>
            <a:prstGeom prst="rect">
              <a:avLst/>
            </a:prstGeom>
            <a:noFill/>
          </p:spPr>
          <p:txBody>
            <a:bodyPr wrap="square" rtlCol="0">
              <a:spAutoFit/>
            </a:bodyPr>
            <a:lstStyle/>
            <a:p>
              <a:pPr algn="ctr"/>
              <a:r>
                <a:rPr lang="en-US" sz="4000" b="1" dirty="0">
                  <a:solidFill>
                    <a:schemeClr val="bg1"/>
                  </a:solidFill>
                </a:rPr>
                <a:t>205</a:t>
              </a:r>
            </a:p>
          </p:txBody>
        </p:sp>
        <p:sp>
          <p:nvSpPr>
            <p:cNvPr id="38" name="TextBox 37">
              <a:extLst>
                <a:ext uri="{FF2B5EF4-FFF2-40B4-BE49-F238E27FC236}">
                  <a16:creationId xmlns:a16="http://schemas.microsoft.com/office/drawing/2014/main" id="{14336BE5-61CC-42F3-A001-D78DE6E10439}"/>
                </a:ext>
              </a:extLst>
            </p:cNvPr>
            <p:cNvSpPr txBox="1"/>
            <p:nvPr/>
          </p:nvSpPr>
          <p:spPr>
            <a:xfrm>
              <a:off x="7738919" y="4443422"/>
              <a:ext cx="1259346" cy="707607"/>
            </a:xfrm>
            <a:prstGeom prst="rect">
              <a:avLst/>
            </a:prstGeom>
            <a:noFill/>
          </p:spPr>
          <p:txBody>
            <a:bodyPr wrap="square" rtlCol="0">
              <a:spAutoFit/>
            </a:bodyPr>
            <a:lstStyle/>
            <a:p>
              <a:pPr algn="ctr"/>
              <a:r>
                <a:rPr lang="en-US" sz="4000" b="1" dirty="0">
                  <a:solidFill>
                    <a:srgbClr val="C00000"/>
                  </a:solidFill>
                </a:rPr>
                <a:t>65</a:t>
              </a:r>
            </a:p>
          </p:txBody>
        </p:sp>
        <p:sp>
          <p:nvSpPr>
            <p:cNvPr id="39" name="TextBox 38">
              <a:extLst>
                <a:ext uri="{FF2B5EF4-FFF2-40B4-BE49-F238E27FC236}">
                  <a16:creationId xmlns:a16="http://schemas.microsoft.com/office/drawing/2014/main" id="{9CA0FA59-58DD-4214-B35F-40B6371E4F8A}"/>
                </a:ext>
              </a:extLst>
            </p:cNvPr>
            <p:cNvSpPr txBox="1"/>
            <p:nvPr/>
          </p:nvSpPr>
          <p:spPr>
            <a:xfrm>
              <a:off x="9208651" y="4443422"/>
              <a:ext cx="1259346" cy="707607"/>
            </a:xfrm>
            <a:prstGeom prst="rect">
              <a:avLst/>
            </a:prstGeom>
            <a:noFill/>
          </p:spPr>
          <p:txBody>
            <a:bodyPr wrap="square" rtlCol="0">
              <a:spAutoFit/>
            </a:bodyPr>
            <a:lstStyle/>
            <a:p>
              <a:pPr algn="ctr"/>
              <a:r>
                <a:rPr lang="en-US" sz="4000" b="1" dirty="0">
                  <a:solidFill>
                    <a:srgbClr val="C00000"/>
                  </a:solidFill>
                </a:rPr>
                <a:t>45</a:t>
              </a:r>
            </a:p>
          </p:txBody>
        </p:sp>
        <p:cxnSp>
          <p:nvCxnSpPr>
            <p:cNvPr id="40" name="Straight Arrow Connector 39">
              <a:extLst>
                <a:ext uri="{FF2B5EF4-FFF2-40B4-BE49-F238E27FC236}">
                  <a16:creationId xmlns:a16="http://schemas.microsoft.com/office/drawing/2014/main" id="{F5ACB94A-7E51-490B-A474-D5131FFF314B}"/>
                </a:ext>
              </a:extLst>
            </p:cNvPr>
            <p:cNvCxnSpPr/>
            <p:nvPr/>
          </p:nvCxnSpPr>
          <p:spPr>
            <a:xfrm>
              <a:off x="5437964" y="6098796"/>
              <a:ext cx="2926080" cy="0"/>
            </a:xfrm>
            <a:prstGeom prst="straightConnector1">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B5CAF5D-8730-439B-AFA5-25B0FA4CE04D}"/>
                </a:ext>
              </a:extLst>
            </p:cNvPr>
            <p:cNvCxnSpPr>
              <a:cxnSpLocks/>
            </p:cNvCxnSpPr>
            <p:nvPr/>
          </p:nvCxnSpPr>
          <p:spPr>
            <a:xfrm rot="5400000">
              <a:off x="8238289" y="5961636"/>
              <a:ext cx="274320" cy="0"/>
            </a:xfrm>
            <a:prstGeom prst="straightConnector1">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451FC1E-2F7F-4E8D-BB8B-3C1E0B97A172}"/>
                </a:ext>
              </a:extLst>
            </p:cNvPr>
            <p:cNvCxnSpPr>
              <a:cxnSpLocks/>
            </p:cNvCxnSpPr>
            <p:nvPr/>
          </p:nvCxnSpPr>
          <p:spPr>
            <a:xfrm rot="5400000">
              <a:off x="5300804" y="5961636"/>
              <a:ext cx="274320" cy="0"/>
            </a:xfrm>
            <a:prstGeom prst="straightConnector1">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38599ED-6745-4BB0-92E0-A8F3FB01F12E}"/>
                </a:ext>
              </a:extLst>
            </p:cNvPr>
            <p:cNvSpPr txBox="1"/>
            <p:nvPr/>
          </p:nvSpPr>
          <p:spPr>
            <a:xfrm>
              <a:off x="5304401" y="6083367"/>
              <a:ext cx="3186495" cy="461665"/>
            </a:xfrm>
            <a:prstGeom prst="rect">
              <a:avLst/>
            </a:prstGeom>
            <a:noFill/>
          </p:spPr>
          <p:txBody>
            <a:bodyPr wrap="square" rtlCol="0">
              <a:spAutoFit/>
            </a:bodyPr>
            <a:lstStyle/>
            <a:p>
              <a:pPr algn="ctr"/>
              <a:r>
                <a:rPr lang="en-US" sz="2400" b="1" dirty="0">
                  <a:solidFill>
                    <a:srgbClr val="C00000"/>
                  </a:solidFill>
                </a:rPr>
                <a:t>45% Less</a:t>
              </a:r>
            </a:p>
          </p:txBody>
        </p:sp>
      </p:grpSp>
      <p:sp>
        <p:nvSpPr>
          <p:cNvPr id="3" name="TextBox 2">
            <a:extLst>
              <a:ext uri="{FF2B5EF4-FFF2-40B4-BE49-F238E27FC236}">
                <a16:creationId xmlns:a16="http://schemas.microsoft.com/office/drawing/2014/main" id="{3B00C708-5A94-4A9B-1567-DDB4BFA4C668}"/>
              </a:ext>
            </a:extLst>
          </p:cNvPr>
          <p:cNvSpPr txBox="1"/>
          <p:nvPr/>
        </p:nvSpPr>
        <p:spPr>
          <a:xfrm>
            <a:off x="616501" y="170377"/>
            <a:ext cx="10471033" cy="1138773"/>
          </a:xfrm>
          <a:prstGeom prst="rect">
            <a:avLst/>
          </a:prstGeom>
          <a:noFill/>
        </p:spPr>
        <p:txBody>
          <a:bodyPr wrap="square" rtlCol="0">
            <a:spAutoFit/>
          </a:bodyPr>
          <a:lstStyle/>
          <a:p>
            <a:pPr algn="ctr"/>
            <a:r>
              <a:rPr lang="en-US" sz="3200" b="1" dirty="0">
                <a:solidFill>
                  <a:srgbClr val="FF0000"/>
                </a:solidFill>
              </a:rPr>
              <a:t>Does reliance on electricity cause greater GHG emissions?</a:t>
            </a:r>
          </a:p>
          <a:p>
            <a:pPr algn="ctr"/>
            <a:r>
              <a:rPr lang="en-US" sz="3600" b="1" dirty="0"/>
              <a:t>2020</a:t>
            </a:r>
          </a:p>
        </p:txBody>
      </p:sp>
      <p:sp>
        <p:nvSpPr>
          <p:cNvPr id="6" name="Rectangle: Rounded Corners 5">
            <a:extLst>
              <a:ext uri="{FF2B5EF4-FFF2-40B4-BE49-F238E27FC236}">
                <a16:creationId xmlns:a16="http://schemas.microsoft.com/office/drawing/2014/main" id="{4B288A76-100A-DBA7-4149-914FD977318D}"/>
              </a:ext>
            </a:extLst>
          </p:cNvPr>
          <p:cNvSpPr/>
          <p:nvPr/>
        </p:nvSpPr>
        <p:spPr>
          <a:xfrm>
            <a:off x="5299898" y="1265468"/>
            <a:ext cx="5167640" cy="1110579"/>
          </a:xfrm>
          <a:prstGeom prst="roundRect">
            <a:avLst/>
          </a:prstGeom>
          <a:no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F8E2056A-F105-CA18-1B6C-0C38D893443F}"/>
              </a:ext>
            </a:extLst>
          </p:cNvPr>
          <p:cNvSpPr txBox="1"/>
          <p:nvPr/>
        </p:nvSpPr>
        <p:spPr>
          <a:xfrm>
            <a:off x="10555705" y="1322755"/>
            <a:ext cx="163629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t>Current grid emissions:</a:t>
            </a:r>
          </a:p>
          <a:p>
            <a:pPr algn="ctr"/>
            <a:r>
              <a:rPr lang="en-US" dirty="0"/>
              <a:t>~</a:t>
            </a:r>
            <a:r>
              <a:rPr lang="en-US" dirty="0">
                <a:solidFill>
                  <a:srgbClr val="FF0000"/>
                </a:solidFill>
              </a:rPr>
              <a:t>680</a:t>
            </a:r>
            <a:r>
              <a:rPr lang="en-US" dirty="0"/>
              <a:t> </a:t>
            </a:r>
            <a:r>
              <a:rPr lang="en-US" dirty="0" err="1"/>
              <a:t>lbs</a:t>
            </a:r>
            <a:r>
              <a:rPr lang="en-US" dirty="0"/>
              <a:t>/MWh</a:t>
            </a:r>
          </a:p>
        </p:txBody>
      </p:sp>
    </p:spTree>
    <p:extLst>
      <p:ext uri="{BB962C8B-B14F-4D97-AF65-F5344CB8AC3E}">
        <p14:creationId xmlns:p14="http://schemas.microsoft.com/office/powerpoint/2010/main" val="122267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BFE86B0-D5F6-47AD-9949-8863D53D97AE}"/>
              </a:ext>
            </a:extLst>
          </p:cNvPr>
          <p:cNvGrpSpPr/>
          <p:nvPr/>
        </p:nvGrpSpPr>
        <p:grpSpPr>
          <a:xfrm>
            <a:off x="0" y="1265468"/>
            <a:ext cx="10555705" cy="5592532"/>
            <a:chOff x="1734010" y="954708"/>
            <a:chExt cx="8906881" cy="5590324"/>
          </a:xfrm>
        </p:grpSpPr>
        <p:sp>
          <p:nvSpPr>
            <p:cNvPr id="7" name="Rectangle: Rounded Corners 6">
              <a:extLst>
                <a:ext uri="{FF2B5EF4-FFF2-40B4-BE49-F238E27FC236}">
                  <a16:creationId xmlns:a16="http://schemas.microsoft.com/office/drawing/2014/main" id="{23AD5793-3B64-4387-97AC-D7AE54D7CF6E}"/>
                </a:ext>
              </a:extLst>
            </p:cNvPr>
            <p:cNvSpPr/>
            <p:nvPr/>
          </p:nvSpPr>
          <p:spPr>
            <a:xfrm>
              <a:off x="1734010"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Rounded Corners 10">
              <a:extLst>
                <a:ext uri="{FF2B5EF4-FFF2-40B4-BE49-F238E27FC236}">
                  <a16:creationId xmlns:a16="http://schemas.microsoft.com/office/drawing/2014/main" id="{6194F398-B8D8-40E6-B9F4-7A0F0D851193}"/>
                </a:ext>
              </a:extLst>
            </p:cNvPr>
            <p:cNvSpPr/>
            <p:nvPr/>
          </p:nvSpPr>
          <p:spPr>
            <a:xfrm>
              <a:off x="3239223"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2" name="Picture 11">
              <a:extLst>
                <a:ext uri="{FF2B5EF4-FFF2-40B4-BE49-F238E27FC236}">
                  <a16:creationId xmlns:a16="http://schemas.microsoft.com/office/drawing/2014/main" id="{295632C2-9C09-462E-8A76-E5DE534F4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4116" y="2313785"/>
              <a:ext cx="1306884" cy="653442"/>
            </a:xfrm>
            <a:prstGeom prst="rect">
              <a:avLst/>
            </a:prstGeom>
          </p:spPr>
        </p:pic>
        <p:sp>
          <p:nvSpPr>
            <p:cNvPr id="13" name="TextBox 12">
              <a:extLst>
                <a:ext uri="{FF2B5EF4-FFF2-40B4-BE49-F238E27FC236}">
                  <a16:creationId xmlns:a16="http://schemas.microsoft.com/office/drawing/2014/main" id="{4CFA7BD2-DD54-4F5F-9C60-2781102A64D0}"/>
                </a:ext>
              </a:extLst>
            </p:cNvPr>
            <p:cNvSpPr txBox="1"/>
            <p:nvPr/>
          </p:nvSpPr>
          <p:spPr>
            <a:xfrm>
              <a:off x="3252300" y="1201814"/>
              <a:ext cx="1409351" cy="461483"/>
            </a:xfrm>
            <a:prstGeom prst="rect">
              <a:avLst/>
            </a:prstGeom>
            <a:noFill/>
          </p:spPr>
          <p:txBody>
            <a:bodyPr wrap="square" rtlCol="0">
              <a:spAutoFit/>
            </a:bodyPr>
            <a:lstStyle/>
            <a:p>
              <a:pPr algn="ctr"/>
              <a:r>
                <a:rPr lang="en-US" b="1" dirty="0"/>
                <a:t>PROPANE</a:t>
              </a:r>
            </a:p>
          </p:txBody>
        </p:sp>
        <p:pic>
          <p:nvPicPr>
            <p:cNvPr id="8" name="Picture 7">
              <a:extLst>
                <a:ext uri="{FF2B5EF4-FFF2-40B4-BE49-F238E27FC236}">
                  <a16:creationId xmlns:a16="http://schemas.microsoft.com/office/drawing/2014/main" id="{AD70DF01-B837-4246-A3BE-DF04B45371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2570" y="1934938"/>
              <a:ext cx="1212231" cy="1032290"/>
            </a:xfrm>
            <a:prstGeom prst="rect">
              <a:avLst/>
            </a:prstGeom>
          </p:spPr>
        </p:pic>
        <p:sp>
          <p:nvSpPr>
            <p:cNvPr id="9" name="TextBox 8">
              <a:extLst>
                <a:ext uri="{FF2B5EF4-FFF2-40B4-BE49-F238E27FC236}">
                  <a16:creationId xmlns:a16="http://schemas.microsoft.com/office/drawing/2014/main" id="{761CD5BC-3113-4FF1-8E14-81A5AFBEB035}"/>
                </a:ext>
              </a:extLst>
            </p:cNvPr>
            <p:cNvSpPr txBox="1"/>
            <p:nvPr/>
          </p:nvSpPr>
          <p:spPr>
            <a:xfrm>
              <a:off x="1833461" y="1201815"/>
              <a:ext cx="1210450" cy="369332"/>
            </a:xfrm>
            <a:prstGeom prst="rect">
              <a:avLst/>
            </a:prstGeom>
            <a:noFill/>
          </p:spPr>
          <p:txBody>
            <a:bodyPr wrap="square" rtlCol="0">
              <a:spAutoFit/>
            </a:bodyPr>
            <a:lstStyle/>
            <a:p>
              <a:pPr algn="ctr"/>
              <a:r>
                <a:rPr lang="en-US" b="1" dirty="0"/>
                <a:t>OIL</a:t>
              </a:r>
            </a:p>
          </p:txBody>
        </p:sp>
        <p:sp>
          <p:nvSpPr>
            <p:cNvPr id="15" name="Rectangle: Rounded Corners 14">
              <a:extLst>
                <a:ext uri="{FF2B5EF4-FFF2-40B4-BE49-F238E27FC236}">
                  <a16:creationId xmlns:a16="http://schemas.microsoft.com/office/drawing/2014/main" id="{92983362-C422-4846-9B57-056194C24BF2}"/>
                </a:ext>
              </a:extLst>
            </p:cNvPr>
            <p:cNvSpPr/>
            <p:nvPr/>
          </p:nvSpPr>
          <p:spPr>
            <a:xfrm>
              <a:off x="4722637"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Rounded Corners 15">
              <a:extLst>
                <a:ext uri="{FF2B5EF4-FFF2-40B4-BE49-F238E27FC236}">
                  <a16:creationId xmlns:a16="http://schemas.microsoft.com/office/drawing/2014/main" id="{77EDB1D5-732F-427D-99ED-F59251399A81}"/>
                </a:ext>
              </a:extLst>
            </p:cNvPr>
            <p:cNvSpPr/>
            <p:nvPr/>
          </p:nvSpPr>
          <p:spPr>
            <a:xfrm>
              <a:off x="6192974"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Rounded Corners 16">
              <a:extLst>
                <a:ext uri="{FF2B5EF4-FFF2-40B4-BE49-F238E27FC236}">
                  <a16:creationId xmlns:a16="http://schemas.microsoft.com/office/drawing/2014/main" id="{6508E96F-9E5B-477A-8972-BEF64B1FCB45}"/>
                </a:ext>
              </a:extLst>
            </p:cNvPr>
            <p:cNvSpPr/>
            <p:nvPr/>
          </p:nvSpPr>
          <p:spPr>
            <a:xfrm>
              <a:off x="7663312"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Rounded Corners 17">
              <a:extLst>
                <a:ext uri="{FF2B5EF4-FFF2-40B4-BE49-F238E27FC236}">
                  <a16:creationId xmlns:a16="http://schemas.microsoft.com/office/drawing/2014/main" id="{88B86841-83FE-4602-8EC7-98BD8E0709EE}"/>
                </a:ext>
              </a:extLst>
            </p:cNvPr>
            <p:cNvSpPr/>
            <p:nvPr/>
          </p:nvSpPr>
          <p:spPr>
            <a:xfrm>
              <a:off x="9133650" y="954708"/>
              <a:ext cx="1409351" cy="482262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a:extLst>
                <a:ext uri="{FF2B5EF4-FFF2-40B4-BE49-F238E27FC236}">
                  <a16:creationId xmlns:a16="http://schemas.microsoft.com/office/drawing/2014/main" id="{1413F911-41EC-4863-A60D-0DA7EA530C2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8487" b="7974"/>
            <a:stretch/>
          </p:blipFill>
          <p:spPr>
            <a:xfrm>
              <a:off x="4722638" y="2148229"/>
              <a:ext cx="1409350" cy="784412"/>
            </a:xfrm>
            <a:prstGeom prst="rect">
              <a:avLst/>
            </a:prstGeom>
          </p:spPr>
        </p:pic>
        <p:sp>
          <p:nvSpPr>
            <p:cNvPr id="5" name="Rectangle: Rounded Corners 4">
              <a:extLst>
                <a:ext uri="{FF2B5EF4-FFF2-40B4-BE49-F238E27FC236}">
                  <a16:creationId xmlns:a16="http://schemas.microsoft.com/office/drawing/2014/main" id="{345757FB-73C3-4FD4-8D19-F68FBFF23096}"/>
                </a:ext>
              </a:extLst>
            </p:cNvPr>
            <p:cNvSpPr/>
            <p:nvPr/>
          </p:nvSpPr>
          <p:spPr>
            <a:xfrm rot="16200000">
              <a:off x="5669830" y="-654739"/>
              <a:ext cx="1032290" cy="8761040"/>
            </a:xfrm>
            <a:prstGeom prst="roundRect">
              <a:avLst/>
            </a:prstGeom>
            <a:solidFill>
              <a:schemeClr val="bg1">
                <a:lumMod val="6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TextBox 19">
              <a:extLst>
                <a:ext uri="{FF2B5EF4-FFF2-40B4-BE49-F238E27FC236}">
                  <a16:creationId xmlns:a16="http://schemas.microsoft.com/office/drawing/2014/main" id="{3C5E303C-8A54-459E-818D-292AF1182AB0}"/>
                </a:ext>
              </a:extLst>
            </p:cNvPr>
            <p:cNvSpPr txBox="1"/>
            <p:nvPr/>
          </p:nvSpPr>
          <p:spPr>
            <a:xfrm>
              <a:off x="4822088" y="1201815"/>
              <a:ext cx="1210450" cy="369332"/>
            </a:xfrm>
            <a:prstGeom prst="rect">
              <a:avLst/>
            </a:prstGeom>
            <a:noFill/>
          </p:spPr>
          <p:txBody>
            <a:bodyPr wrap="square" rtlCol="0">
              <a:spAutoFit/>
            </a:bodyPr>
            <a:lstStyle/>
            <a:p>
              <a:pPr algn="ctr"/>
              <a:r>
                <a:rPr lang="en-US" b="1" dirty="0"/>
                <a:t>GAS</a:t>
              </a:r>
            </a:p>
          </p:txBody>
        </p:sp>
        <p:sp>
          <p:nvSpPr>
            <p:cNvPr id="21" name="TextBox 20">
              <a:extLst>
                <a:ext uri="{FF2B5EF4-FFF2-40B4-BE49-F238E27FC236}">
                  <a16:creationId xmlns:a16="http://schemas.microsoft.com/office/drawing/2014/main" id="{008CCF70-EF77-4E86-B4AE-437A6D389FF2}"/>
                </a:ext>
              </a:extLst>
            </p:cNvPr>
            <p:cNvSpPr txBox="1"/>
            <p:nvPr/>
          </p:nvSpPr>
          <p:spPr>
            <a:xfrm>
              <a:off x="6131989" y="1201815"/>
              <a:ext cx="1507829" cy="623002"/>
            </a:xfrm>
            <a:prstGeom prst="rect">
              <a:avLst/>
            </a:prstGeom>
            <a:noFill/>
          </p:spPr>
          <p:txBody>
            <a:bodyPr wrap="square" rtlCol="0">
              <a:spAutoFit/>
            </a:bodyPr>
            <a:lstStyle/>
            <a:p>
              <a:pPr algn="ctr"/>
              <a:r>
                <a:rPr lang="en-US" b="1" dirty="0"/>
                <a:t>ELECTRIC</a:t>
              </a:r>
            </a:p>
            <a:p>
              <a:pPr algn="ctr"/>
              <a:r>
                <a:rPr lang="en-US" sz="1050" b="1" dirty="0"/>
                <a:t>RESISTANCE</a:t>
              </a:r>
            </a:p>
          </p:txBody>
        </p:sp>
        <p:sp>
          <p:nvSpPr>
            <p:cNvPr id="22" name="TextBox 21">
              <a:extLst>
                <a:ext uri="{FF2B5EF4-FFF2-40B4-BE49-F238E27FC236}">
                  <a16:creationId xmlns:a16="http://schemas.microsoft.com/office/drawing/2014/main" id="{82610271-ACD6-4401-ADDD-250498E6C202}"/>
                </a:ext>
              </a:extLst>
            </p:cNvPr>
            <p:cNvSpPr txBox="1"/>
            <p:nvPr/>
          </p:nvSpPr>
          <p:spPr>
            <a:xfrm>
              <a:off x="7625818" y="1201814"/>
              <a:ext cx="1507829" cy="946039"/>
            </a:xfrm>
            <a:prstGeom prst="rect">
              <a:avLst/>
            </a:prstGeom>
            <a:noFill/>
          </p:spPr>
          <p:txBody>
            <a:bodyPr wrap="square" rtlCol="0">
              <a:spAutoFit/>
            </a:bodyPr>
            <a:lstStyle/>
            <a:p>
              <a:pPr algn="ctr"/>
              <a:r>
                <a:rPr lang="en-US" b="1" dirty="0"/>
                <a:t>ELECTRIC</a:t>
              </a:r>
            </a:p>
            <a:p>
              <a:pPr algn="ctr"/>
              <a:r>
                <a:rPr lang="en-US" sz="1050" b="1" dirty="0"/>
                <a:t>COLD CLIMATE</a:t>
              </a:r>
            </a:p>
            <a:p>
              <a:pPr algn="ctr"/>
              <a:r>
                <a:rPr lang="en-US" sz="1050" b="1" dirty="0"/>
                <a:t>AIR SOURCE</a:t>
              </a:r>
            </a:p>
            <a:p>
              <a:pPr algn="ctr"/>
              <a:r>
                <a:rPr lang="en-US" sz="1050" b="1" dirty="0"/>
                <a:t>HEAT PUMP</a:t>
              </a:r>
            </a:p>
          </p:txBody>
        </p:sp>
        <p:sp>
          <p:nvSpPr>
            <p:cNvPr id="23" name="TextBox 22">
              <a:extLst>
                <a:ext uri="{FF2B5EF4-FFF2-40B4-BE49-F238E27FC236}">
                  <a16:creationId xmlns:a16="http://schemas.microsoft.com/office/drawing/2014/main" id="{A2A251AD-F47F-41F7-88B9-4A5F0995C341}"/>
                </a:ext>
              </a:extLst>
            </p:cNvPr>
            <p:cNvSpPr txBox="1"/>
            <p:nvPr/>
          </p:nvSpPr>
          <p:spPr>
            <a:xfrm>
              <a:off x="9072661" y="1160079"/>
              <a:ext cx="1568230" cy="1153706"/>
            </a:xfrm>
            <a:prstGeom prst="rect">
              <a:avLst/>
            </a:prstGeom>
            <a:noFill/>
          </p:spPr>
          <p:txBody>
            <a:bodyPr wrap="square" rtlCol="0">
              <a:spAutoFit/>
            </a:bodyPr>
            <a:lstStyle/>
            <a:p>
              <a:pPr algn="ctr"/>
              <a:r>
                <a:rPr lang="en-US" b="1" dirty="0"/>
                <a:t>ELECTRIC </a:t>
              </a:r>
              <a:r>
                <a:rPr lang="en-US" sz="1350" b="1" dirty="0"/>
                <a:t> </a:t>
              </a:r>
              <a:endParaRPr lang="en-US" sz="1050" b="1" dirty="0"/>
            </a:p>
            <a:p>
              <a:pPr algn="ctr"/>
              <a:r>
                <a:rPr lang="en-US" sz="1050" b="1" dirty="0"/>
                <a:t>GROUND SOURCE</a:t>
              </a:r>
            </a:p>
            <a:p>
              <a:pPr algn="ctr"/>
              <a:r>
                <a:rPr lang="en-US" sz="1050" b="1" dirty="0"/>
                <a:t>HEAT PUMP</a:t>
              </a:r>
            </a:p>
            <a:p>
              <a:pPr algn="ctr"/>
              <a:endParaRPr lang="en-US" b="1" dirty="0"/>
            </a:p>
          </p:txBody>
        </p:sp>
        <p:sp>
          <p:nvSpPr>
            <p:cNvPr id="24" name="Rectangle 23">
              <a:extLst>
                <a:ext uri="{FF2B5EF4-FFF2-40B4-BE49-F238E27FC236}">
                  <a16:creationId xmlns:a16="http://schemas.microsoft.com/office/drawing/2014/main" id="{0628F00D-9BA9-437F-9DE0-4AB32F8AD4FB}"/>
                </a:ext>
              </a:extLst>
            </p:cNvPr>
            <p:cNvSpPr/>
            <p:nvPr/>
          </p:nvSpPr>
          <p:spPr>
            <a:xfrm>
              <a:off x="6192975" y="2148229"/>
              <a:ext cx="1409350" cy="784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5" name="Picture 24">
              <a:extLst>
                <a:ext uri="{FF2B5EF4-FFF2-40B4-BE49-F238E27FC236}">
                  <a16:creationId xmlns:a16="http://schemas.microsoft.com/office/drawing/2014/main" id="{B1B1B6E8-B9CB-47DF-90B6-3784A99CD2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42699" y="2215333"/>
              <a:ext cx="1309900" cy="566822"/>
            </a:xfrm>
            <a:prstGeom prst="rect">
              <a:avLst/>
            </a:prstGeom>
          </p:spPr>
        </p:pic>
        <p:pic>
          <p:nvPicPr>
            <p:cNvPr id="26" name="Picture 25">
              <a:extLst>
                <a:ext uri="{FF2B5EF4-FFF2-40B4-BE49-F238E27FC236}">
                  <a16:creationId xmlns:a16="http://schemas.microsoft.com/office/drawing/2014/main" id="{9535D326-8209-49E5-89D0-AE23285B59E3}"/>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529" t="5568" b="21870"/>
            <a:stretch/>
          </p:blipFill>
          <p:spPr>
            <a:xfrm>
              <a:off x="7682149" y="2148227"/>
              <a:ext cx="1390512" cy="784410"/>
            </a:xfrm>
            <a:prstGeom prst="rect">
              <a:avLst/>
            </a:prstGeom>
          </p:spPr>
        </p:pic>
        <p:pic>
          <p:nvPicPr>
            <p:cNvPr id="27" name="Picture 26">
              <a:extLst>
                <a:ext uri="{FF2B5EF4-FFF2-40B4-BE49-F238E27FC236}">
                  <a16:creationId xmlns:a16="http://schemas.microsoft.com/office/drawing/2014/main" id="{8EF9ADEF-2E18-4C64-A7CA-62456BE1AB3D}"/>
                </a:ext>
              </a:extLst>
            </p:cNvPr>
            <p:cNvPicPr>
              <a:picLocks noChangeAspect="1"/>
            </p:cNvPicPr>
            <p:nvPr/>
          </p:nvPicPr>
          <p:blipFill rotWithShape="1">
            <a:blip r:embed="rId8">
              <a:extLst>
                <a:ext uri="{28A0092B-C50C-407E-A947-70E740481C1C}">
                  <a14:useLocalDpi xmlns:a14="http://schemas.microsoft.com/office/drawing/2010/main" val="0"/>
                </a:ext>
              </a:extLst>
            </a:blip>
            <a:srcRect l="38058" t="56742" r="31435" b="7458"/>
            <a:stretch/>
          </p:blipFill>
          <p:spPr>
            <a:xfrm>
              <a:off x="9133652" y="2148229"/>
              <a:ext cx="1409349" cy="784411"/>
            </a:xfrm>
            <a:prstGeom prst="rect">
              <a:avLst/>
            </a:prstGeom>
          </p:spPr>
        </p:pic>
        <p:sp>
          <p:nvSpPr>
            <p:cNvPr id="33" name="TextBox 32">
              <a:extLst>
                <a:ext uri="{FF2B5EF4-FFF2-40B4-BE49-F238E27FC236}">
                  <a16:creationId xmlns:a16="http://schemas.microsoft.com/office/drawing/2014/main" id="{84325A36-AF16-49D9-AD61-4D0A0E31C0A5}"/>
                </a:ext>
              </a:extLst>
            </p:cNvPr>
            <p:cNvSpPr txBox="1"/>
            <p:nvPr/>
          </p:nvSpPr>
          <p:spPr>
            <a:xfrm>
              <a:off x="2264617" y="3299722"/>
              <a:ext cx="7662766" cy="523013"/>
            </a:xfrm>
            <a:prstGeom prst="rect">
              <a:avLst/>
            </a:prstGeom>
            <a:noFill/>
          </p:spPr>
          <p:txBody>
            <a:bodyPr wrap="square" rtlCol="0">
              <a:spAutoFit/>
            </a:bodyPr>
            <a:lstStyle/>
            <a:p>
              <a:pPr algn="ctr"/>
              <a:r>
                <a:rPr lang="en-US" sz="2800" b="1" dirty="0">
                  <a:solidFill>
                    <a:schemeClr val="bg1"/>
                  </a:solidFill>
                </a:rPr>
                <a:t>Pounds of emissions to deliver 1 MMBtu of heat</a:t>
              </a:r>
            </a:p>
          </p:txBody>
        </p:sp>
        <p:sp>
          <p:nvSpPr>
            <p:cNvPr id="34" name="TextBox 33">
              <a:extLst>
                <a:ext uri="{FF2B5EF4-FFF2-40B4-BE49-F238E27FC236}">
                  <a16:creationId xmlns:a16="http://schemas.microsoft.com/office/drawing/2014/main" id="{A3F0B1F0-94FE-4E38-81CA-A596631353FD}"/>
                </a:ext>
              </a:extLst>
            </p:cNvPr>
            <p:cNvSpPr txBox="1"/>
            <p:nvPr/>
          </p:nvSpPr>
          <p:spPr>
            <a:xfrm>
              <a:off x="3317254" y="4443422"/>
              <a:ext cx="1259346" cy="707607"/>
            </a:xfrm>
            <a:prstGeom prst="rect">
              <a:avLst/>
            </a:prstGeom>
            <a:noFill/>
          </p:spPr>
          <p:txBody>
            <a:bodyPr wrap="square" rtlCol="0">
              <a:spAutoFit/>
            </a:bodyPr>
            <a:lstStyle/>
            <a:p>
              <a:pPr algn="ctr"/>
              <a:r>
                <a:rPr lang="en-US" sz="4000" b="1" dirty="0">
                  <a:solidFill>
                    <a:schemeClr val="bg1"/>
                  </a:solidFill>
                </a:rPr>
                <a:t>145</a:t>
              </a:r>
            </a:p>
          </p:txBody>
        </p:sp>
        <p:sp>
          <p:nvSpPr>
            <p:cNvPr id="35" name="TextBox 34">
              <a:extLst>
                <a:ext uri="{FF2B5EF4-FFF2-40B4-BE49-F238E27FC236}">
                  <a16:creationId xmlns:a16="http://schemas.microsoft.com/office/drawing/2014/main" id="{ED81415C-A462-4716-A1B6-81546C3492DF}"/>
                </a:ext>
              </a:extLst>
            </p:cNvPr>
            <p:cNvSpPr txBox="1"/>
            <p:nvPr/>
          </p:nvSpPr>
          <p:spPr>
            <a:xfrm>
              <a:off x="1811435" y="4443422"/>
              <a:ext cx="1259346" cy="707607"/>
            </a:xfrm>
            <a:prstGeom prst="rect">
              <a:avLst/>
            </a:prstGeom>
            <a:noFill/>
          </p:spPr>
          <p:txBody>
            <a:bodyPr wrap="square" rtlCol="0">
              <a:spAutoFit/>
            </a:bodyPr>
            <a:lstStyle/>
            <a:p>
              <a:pPr algn="ctr"/>
              <a:r>
                <a:rPr lang="en-US" sz="4000" b="1" dirty="0">
                  <a:solidFill>
                    <a:schemeClr val="bg1"/>
                  </a:solidFill>
                </a:rPr>
                <a:t>170</a:t>
              </a:r>
            </a:p>
          </p:txBody>
        </p:sp>
        <p:sp>
          <p:nvSpPr>
            <p:cNvPr id="36" name="TextBox 35">
              <a:extLst>
                <a:ext uri="{FF2B5EF4-FFF2-40B4-BE49-F238E27FC236}">
                  <a16:creationId xmlns:a16="http://schemas.microsoft.com/office/drawing/2014/main" id="{5BD670B2-56B6-4015-8A2B-E5A8F6120D07}"/>
                </a:ext>
              </a:extLst>
            </p:cNvPr>
            <p:cNvSpPr txBox="1"/>
            <p:nvPr/>
          </p:nvSpPr>
          <p:spPr>
            <a:xfrm>
              <a:off x="4799456" y="4443422"/>
              <a:ext cx="1259346" cy="707607"/>
            </a:xfrm>
            <a:prstGeom prst="rect">
              <a:avLst/>
            </a:prstGeom>
            <a:noFill/>
          </p:spPr>
          <p:txBody>
            <a:bodyPr wrap="square" rtlCol="0">
              <a:spAutoFit/>
            </a:bodyPr>
            <a:lstStyle/>
            <a:p>
              <a:pPr algn="ctr"/>
              <a:r>
                <a:rPr lang="en-US" sz="4000" b="1" dirty="0">
                  <a:solidFill>
                    <a:schemeClr val="bg1"/>
                  </a:solidFill>
                </a:rPr>
                <a:t>120</a:t>
              </a:r>
            </a:p>
          </p:txBody>
        </p:sp>
        <p:sp>
          <p:nvSpPr>
            <p:cNvPr id="37" name="TextBox 36">
              <a:extLst>
                <a:ext uri="{FF2B5EF4-FFF2-40B4-BE49-F238E27FC236}">
                  <a16:creationId xmlns:a16="http://schemas.microsoft.com/office/drawing/2014/main" id="{F12CFE16-5FC4-4C07-BD92-14C79DF59367}"/>
                </a:ext>
              </a:extLst>
            </p:cNvPr>
            <p:cNvSpPr txBox="1"/>
            <p:nvPr/>
          </p:nvSpPr>
          <p:spPr>
            <a:xfrm>
              <a:off x="6269187" y="4443422"/>
              <a:ext cx="1259346" cy="1322916"/>
            </a:xfrm>
            <a:prstGeom prst="rect">
              <a:avLst/>
            </a:prstGeom>
            <a:noFill/>
          </p:spPr>
          <p:txBody>
            <a:bodyPr wrap="square" rtlCol="0">
              <a:spAutoFit/>
            </a:bodyPr>
            <a:lstStyle/>
            <a:p>
              <a:pPr algn="ctr"/>
              <a:r>
                <a:rPr lang="en-US" sz="4000" b="1" strike="sngStrike" dirty="0">
                  <a:solidFill>
                    <a:schemeClr val="bg1"/>
                  </a:solidFill>
                </a:rPr>
                <a:t>205</a:t>
              </a:r>
            </a:p>
            <a:p>
              <a:pPr algn="ctr"/>
              <a:r>
                <a:rPr lang="en-US" sz="4000" b="1" dirty="0">
                  <a:solidFill>
                    <a:schemeClr val="bg1"/>
                  </a:solidFill>
                </a:rPr>
                <a:t>59</a:t>
              </a:r>
            </a:p>
          </p:txBody>
        </p:sp>
        <p:sp>
          <p:nvSpPr>
            <p:cNvPr id="38" name="TextBox 37">
              <a:extLst>
                <a:ext uri="{FF2B5EF4-FFF2-40B4-BE49-F238E27FC236}">
                  <a16:creationId xmlns:a16="http://schemas.microsoft.com/office/drawing/2014/main" id="{14336BE5-61CC-42F3-A001-D78DE6E10439}"/>
                </a:ext>
              </a:extLst>
            </p:cNvPr>
            <p:cNvSpPr txBox="1"/>
            <p:nvPr/>
          </p:nvSpPr>
          <p:spPr>
            <a:xfrm>
              <a:off x="7738919" y="4443422"/>
              <a:ext cx="1259346" cy="1322916"/>
            </a:xfrm>
            <a:prstGeom prst="rect">
              <a:avLst/>
            </a:prstGeom>
            <a:noFill/>
          </p:spPr>
          <p:txBody>
            <a:bodyPr wrap="square" rtlCol="0">
              <a:spAutoFit/>
            </a:bodyPr>
            <a:lstStyle/>
            <a:p>
              <a:pPr algn="ctr"/>
              <a:r>
                <a:rPr lang="en-US" sz="4000" b="1" strike="sngStrike" dirty="0">
                  <a:solidFill>
                    <a:srgbClr val="C00000"/>
                  </a:solidFill>
                </a:rPr>
                <a:t>65</a:t>
              </a:r>
            </a:p>
            <a:p>
              <a:pPr algn="ctr"/>
              <a:r>
                <a:rPr lang="en-US" sz="4000" b="1" dirty="0">
                  <a:solidFill>
                    <a:srgbClr val="C00000"/>
                  </a:solidFill>
                </a:rPr>
                <a:t>18</a:t>
              </a:r>
            </a:p>
          </p:txBody>
        </p:sp>
        <p:sp>
          <p:nvSpPr>
            <p:cNvPr id="39" name="TextBox 38">
              <a:extLst>
                <a:ext uri="{FF2B5EF4-FFF2-40B4-BE49-F238E27FC236}">
                  <a16:creationId xmlns:a16="http://schemas.microsoft.com/office/drawing/2014/main" id="{9CA0FA59-58DD-4214-B35F-40B6371E4F8A}"/>
                </a:ext>
              </a:extLst>
            </p:cNvPr>
            <p:cNvSpPr txBox="1"/>
            <p:nvPr/>
          </p:nvSpPr>
          <p:spPr>
            <a:xfrm>
              <a:off x="9208651" y="4443422"/>
              <a:ext cx="1259346" cy="1322916"/>
            </a:xfrm>
            <a:prstGeom prst="rect">
              <a:avLst/>
            </a:prstGeom>
            <a:noFill/>
          </p:spPr>
          <p:txBody>
            <a:bodyPr wrap="square" rtlCol="0">
              <a:spAutoFit/>
            </a:bodyPr>
            <a:lstStyle/>
            <a:p>
              <a:pPr algn="ctr"/>
              <a:r>
                <a:rPr lang="en-US" sz="4000" b="1" strike="sngStrike" dirty="0">
                  <a:solidFill>
                    <a:srgbClr val="C00000"/>
                  </a:solidFill>
                </a:rPr>
                <a:t>45</a:t>
              </a:r>
            </a:p>
            <a:p>
              <a:pPr algn="ctr"/>
              <a:r>
                <a:rPr lang="en-US" sz="4000" b="1" dirty="0">
                  <a:solidFill>
                    <a:srgbClr val="C00000"/>
                  </a:solidFill>
                </a:rPr>
                <a:t>13</a:t>
              </a:r>
            </a:p>
          </p:txBody>
        </p:sp>
        <p:cxnSp>
          <p:nvCxnSpPr>
            <p:cNvPr id="40" name="Straight Arrow Connector 39">
              <a:extLst>
                <a:ext uri="{FF2B5EF4-FFF2-40B4-BE49-F238E27FC236}">
                  <a16:creationId xmlns:a16="http://schemas.microsoft.com/office/drawing/2014/main" id="{F5ACB94A-7E51-490B-A474-D5131FFF314B}"/>
                </a:ext>
              </a:extLst>
            </p:cNvPr>
            <p:cNvCxnSpPr/>
            <p:nvPr/>
          </p:nvCxnSpPr>
          <p:spPr>
            <a:xfrm>
              <a:off x="5437964" y="6098796"/>
              <a:ext cx="2926080" cy="0"/>
            </a:xfrm>
            <a:prstGeom prst="straightConnector1">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B5CAF5D-8730-439B-AFA5-25B0FA4CE04D}"/>
                </a:ext>
              </a:extLst>
            </p:cNvPr>
            <p:cNvCxnSpPr>
              <a:cxnSpLocks/>
            </p:cNvCxnSpPr>
            <p:nvPr/>
          </p:nvCxnSpPr>
          <p:spPr>
            <a:xfrm rot="5400000">
              <a:off x="8238289" y="5961636"/>
              <a:ext cx="274320" cy="0"/>
            </a:xfrm>
            <a:prstGeom prst="straightConnector1">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451FC1E-2F7F-4E8D-BB8B-3C1E0B97A172}"/>
                </a:ext>
              </a:extLst>
            </p:cNvPr>
            <p:cNvCxnSpPr>
              <a:cxnSpLocks/>
            </p:cNvCxnSpPr>
            <p:nvPr/>
          </p:nvCxnSpPr>
          <p:spPr>
            <a:xfrm rot="5400000">
              <a:off x="5300804" y="5961636"/>
              <a:ext cx="274320" cy="0"/>
            </a:xfrm>
            <a:prstGeom prst="straightConnector1">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38599ED-6745-4BB0-92E0-A8F3FB01F12E}"/>
                </a:ext>
              </a:extLst>
            </p:cNvPr>
            <p:cNvSpPr txBox="1"/>
            <p:nvPr/>
          </p:nvSpPr>
          <p:spPr>
            <a:xfrm>
              <a:off x="5304401" y="6083367"/>
              <a:ext cx="3186495" cy="461665"/>
            </a:xfrm>
            <a:prstGeom prst="rect">
              <a:avLst/>
            </a:prstGeom>
            <a:noFill/>
          </p:spPr>
          <p:txBody>
            <a:bodyPr wrap="square" rtlCol="0">
              <a:spAutoFit/>
            </a:bodyPr>
            <a:lstStyle/>
            <a:p>
              <a:pPr algn="ctr"/>
              <a:r>
                <a:rPr lang="en-US" sz="2400" b="1" dirty="0">
                  <a:solidFill>
                    <a:srgbClr val="C00000"/>
                  </a:solidFill>
                </a:rPr>
                <a:t>85% Less</a:t>
              </a:r>
            </a:p>
          </p:txBody>
        </p:sp>
      </p:grpSp>
      <p:sp>
        <p:nvSpPr>
          <p:cNvPr id="3" name="TextBox 2">
            <a:extLst>
              <a:ext uri="{FF2B5EF4-FFF2-40B4-BE49-F238E27FC236}">
                <a16:creationId xmlns:a16="http://schemas.microsoft.com/office/drawing/2014/main" id="{7A07FB1D-0493-F673-2F92-01D49ED0E1C4}"/>
              </a:ext>
            </a:extLst>
          </p:cNvPr>
          <p:cNvSpPr txBox="1"/>
          <p:nvPr/>
        </p:nvSpPr>
        <p:spPr>
          <a:xfrm>
            <a:off x="116806" y="76248"/>
            <a:ext cx="11834940" cy="1200329"/>
          </a:xfrm>
          <a:prstGeom prst="rect">
            <a:avLst/>
          </a:prstGeom>
          <a:noFill/>
        </p:spPr>
        <p:txBody>
          <a:bodyPr wrap="square" rtlCol="0">
            <a:spAutoFit/>
          </a:bodyPr>
          <a:lstStyle/>
          <a:p>
            <a:pPr algn="ctr"/>
            <a:r>
              <a:rPr lang="en-US" sz="3600" b="1" dirty="0">
                <a:solidFill>
                  <a:srgbClr val="FF0000"/>
                </a:solidFill>
              </a:rPr>
              <a:t>With the addition offshore wind, solar and battery storage…</a:t>
            </a:r>
          </a:p>
          <a:p>
            <a:pPr algn="ctr"/>
            <a:r>
              <a:rPr lang="en-US" sz="3600" b="1" dirty="0"/>
              <a:t>2050</a:t>
            </a:r>
          </a:p>
        </p:txBody>
      </p:sp>
      <p:sp>
        <p:nvSpPr>
          <p:cNvPr id="4" name="Rectangle: Rounded Corners 3">
            <a:extLst>
              <a:ext uri="{FF2B5EF4-FFF2-40B4-BE49-F238E27FC236}">
                <a16:creationId xmlns:a16="http://schemas.microsoft.com/office/drawing/2014/main" id="{28211B55-4238-C8B9-0111-742AF9DA47B7}"/>
              </a:ext>
            </a:extLst>
          </p:cNvPr>
          <p:cNvSpPr/>
          <p:nvPr/>
        </p:nvSpPr>
        <p:spPr>
          <a:xfrm>
            <a:off x="5315942" y="1265468"/>
            <a:ext cx="5123753" cy="1110579"/>
          </a:xfrm>
          <a:prstGeom prst="roundRect">
            <a:avLst/>
          </a:prstGeom>
          <a:no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9AB058AF-CC65-4215-4C27-F0F13A5037AB}"/>
              </a:ext>
            </a:extLst>
          </p:cNvPr>
          <p:cNvSpPr txBox="1"/>
          <p:nvPr/>
        </p:nvSpPr>
        <p:spPr>
          <a:xfrm>
            <a:off x="10543513" y="1359092"/>
            <a:ext cx="1648487"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t>Future grid emissions:</a:t>
            </a:r>
          </a:p>
          <a:p>
            <a:r>
              <a:rPr lang="en-US" dirty="0"/>
              <a:t>~</a:t>
            </a:r>
            <a:r>
              <a:rPr lang="en-US" dirty="0">
                <a:solidFill>
                  <a:schemeClr val="accent6"/>
                </a:solidFill>
              </a:rPr>
              <a:t>200</a:t>
            </a:r>
            <a:r>
              <a:rPr lang="en-US" dirty="0"/>
              <a:t> </a:t>
            </a:r>
            <a:r>
              <a:rPr lang="en-US" dirty="0" err="1"/>
              <a:t>lbs</a:t>
            </a:r>
            <a:r>
              <a:rPr lang="en-US" dirty="0"/>
              <a:t>/MWh</a:t>
            </a:r>
          </a:p>
        </p:txBody>
      </p:sp>
    </p:spTree>
    <p:extLst>
      <p:ext uri="{BB962C8B-B14F-4D97-AF65-F5344CB8AC3E}">
        <p14:creationId xmlns:p14="http://schemas.microsoft.com/office/powerpoint/2010/main" val="405505971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430D-028B-25A3-1A6C-B1A649A00EAB}"/>
              </a:ext>
            </a:extLst>
          </p:cNvPr>
          <p:cNvSpPr>
            <a:spLocks noGrp="1"/>
          </p:cNvSpPr>
          <p:nvPr>
            <p:ph type="title"/>
          </p:nvPr>
        </p:nvSpPr>
        <p:spPr/>
        <p:txBody>
          <a:bodyPr>
            <a:normAutofit/>
          </a:bodyPr>
          <a:lstStyle/>
          <a:p>
            <a:r>
              <a:rPr lang="en-US" sz="2900" dirty="0">
                <a:latin typeface="Arial" panose="020B0604020202020204" pitchFamily="34" charset="0"/>
                <a:cs typeface="Arial" panose="020B0604020202020204" pitchFamily="34" charset="0"/>
              </a:rPr>
              <a:t>Base, Stretch, and Specialized – 3 Levels</a:t>
            </a:r>
          </a:p>
        </p:txBody>
      </p:sp>
      <p:graphicFrame>
        <p:nvGraphicFramePr>
          <p:cNvPr id="4" name="Diagram 3">
            <a:extLst>
              <a:ext uri="{FF2B5EF4-FFF2-40B4-BE49-F238E27FC236}">
                <a16:creationId xmlns:a16="http://schemas.microsoft.com/office/drawing/2014/main" id="{3DC251C8-DD1A-B8DA-2BCD-0FACE6E61956}"/>
              </a:ext>
            </a:extLst>
          </p:cNvPr>
          <p:cNvGraphicFramePr/>
          <p:nvPr>
            <p:extLst>
              <p:ext uri="{D42A27DB-BD31-4B8C-83A1-F6EECF244321}">
                <p14:modId xmlns:p14="http://schemas.microsoft.com/office/powerpoint/2010/main" val="2836880464"/>
              </p:ext>
            </p:extLst>
          </p:nvPr>
        </p:nvGraphicFramePr>
        <p:xfrm>
          <a:off x="0" y="1283369"/>
          <a:ext cx="12192000" cy="5574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9674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8"/>
          <p:cNvSpPr txBox="1">
            <a:spLocks noGrp="1"/>
          </p:cNvSpPr>
          <p:nvPr>
            <p:ph type="title" idx="4294967295"/>
          </p:nvPr>
        </p:nvSpPr>
        <p:spPr>
          <a:xfrm>
            <a:off x="721200" y="183568"/>
            <a:ext cx="10749600" cy="1024000"/>
          </a:xfrm>
          <a:prstGeom prst="rect">
            <a:avLst/>
          </a:prstGeom>
        </p:spPr>
        <p:txBody>
          <a:bodyPr spcFirstLastPara="1" wrap="square" lIns="121900" tIns="121900" rIns="121900" bIns="121900" anchor="t" anchorCtr="0">
            <a:noAutofit/>
          </a:bodyPr>
          <a:lstStyle/>
          <a:p>
            <a:pPr algn="ctr">
              <a:spcAft>
                <a:spcPts val="2133"/>
              </a:spcAft>
            </a:pPr>
            <a:r>
              <a:rPr lang="en" sz="3600" dirty="0">
                <a:solidFill>
                  <a:srgbClr val="FF0000"/>
                </a:solidFill>
              </a:rPr>
              <a:t>The HERS Index Rates a Building’s Efficiency</a:t>
            </a:r>
            <a:br>
              <a:rPr lang="en" sz="3600" dirty="0">
                <a:solidFill>
                  <a:srgbClr val="FF0000"/>
                </a:solidFill>
              </a:rPr>
            </a:br>
            <a:r>
              <a:rPr lang="en" sz="2400" b="0" i="1" dirty="0">
                <a:solidFill>
                  <a:srgbClr val="FF0000"/>
                </a:solidFill>
              </a:rPr>
              <a:t>current MA average is HERS 51</a:t>
            </a:r>
            <a:endParaRPr sz="2400" b="0" i="1" dirty="0">
              <a:solidFill>
                <a:srgbClr val="FF0000"/>
              </a:solidFill>
            </a:endParaRPr>
          </a:p>
        </p:txBody>
      </p:sp>
      <p:sp>
        <p:nvSpPr>
          <p:cNvPr id="183" name="Google Shape;183;p28"/>
          <p:cNvSpPr txBox="1"/>
          <p:nvPr/>
        </p:nvSpPr>
        <p:spPr>
          <a:xfrm>
            <a:off x="819593" y="1207568"/>
            <a:ext cx="10552814" cy="2221432"/>
          </a:xfrm>
          <a:prstGeom prst="rect">
            <a:avLst/>
          </a:prstGeom>
          <a:noFill/>
          <a:ln>
            <a:noFill/>
          </a:ln>
        </p:spPr>
        <p:txBody>
          <a:bodyPr spcFirstLastPara="1" wrap="square" lIns="121900" tIns="121900" rIns="121900" bIns="121900" anchor="t" anchorCtr="0">
            <a:noAutofit/>
          </a:bodyPr>
          <a:lstStyle/>
          <a:p>
            <a:pPr marL="342900" indent="-342900" defTabSz="1219170">
              <a:buClr>
                <a:srgbClr val="000000"/>
              </a:buClr>
              <a:buFont typeface="Arial" panose="020B0604020202020204" pitchFamily="34" charset="0"/>
              <a:buChar char="•"/>
            </a:pPr>
            <a:r>
              <a:rPr lang="en" sz="2133" b="1" kern="0" dirty="0">
                <a:solidFill>
                  <a:srgbClr val="000000"/>
                </a:solidFill>
                <a:latin typeface="Lato"/>
                <a:ea typeface="Lato"/>
                <a:cs typeface="Lato"/>
                <a:sym typeface="Lato"/>
              </a:rPr>
              <a:t>HERS Index: </a:t>
            </a:r>
            <a:r>
              <a:rPr lang="en" sz="2133" kern="0" dirty="0">
                <a:solidFill>
                  <a:srgbClr val="000000"/>
                </a:solidFill>
                <a:latin typeface="Lato"/>
                <a:ea typeface="Lato"/>
                <a:cs typeface="Lato"/>
                <a:sym typeface="Lato"/>
              </a:rPr>
              <a:t>Nationally-recognized standard to measure a home’s energy efficiency taking into account the building envelope: levels of insulation and air tightness, quality of windows and doors and HVAC systems.</a:t>
            </a:r>
          </a:p>
          <a:p>
            <a:pPr marL="342900" indent="-342900" defTabSz="1219170">
              <a:buClr>
                <a:srgbClr val="000000"/>
              </a:buClr>
              <a:buFont typeface="Arial" panose="020B0604020202020204" pitchFamily="34" charset="0"/>
              <a:buChar char="•"/>
            </a:pPr>
            <a:r>
              <a:rPr lang="en" sz="2133" kern="0" dirty="0">
                <a:solidFill>
                  <a:srgbClr val="000000"/>
                </a:solidFill>
                <a:latin typeface="Lato"/>
                <a:ea typeface="Lato"/>
                <a:cs typeface="Lato"/>
                <a:sym typeface="Lato"/>
              </a:rPr>
              <a:t>This metric is used for the Stretch Code as well. </a:t>
            </a:r>
          </a:p>
          <a:p>
            <a:pPr marL="342900" indent="-342900" defTabSz="1219170">
              <a:buClr>
                <a:srgbClr val="000000"/>
              </a:buClr>
              <a:buFont typeface="Arial" panose="020B0604020202020204" pitchFamily="34" charset="0"/>
              <a:buChar char="•"/>
            </a:pPr>
            <a:r>
              <a:rPr lang="en" sz="2133" kern="0" dirty="0">
                <a:solidFill>
                  <a:srgbClr val="000000"/>
                </a:solidFill>
                <a:latin typeface="Lato"/>
                <a:ea typeface="Lato"/>
                <a:cs typeface="Lato"/>
                <a:sym typeface="Lato"/>
              </a:rPr>
              <a:t>HERS raters do the analysis of a building’s performance.  </a:t>
            </a:r>
          </a:p>
          <a:p>
            <a:pPr marL="342900" indent="-342900" defTabSz="1219170">
              <a:buClr>
                <a:srgbClr val="000000"/>
              </a:buClr>
              <a:buFont typeface="Arial" panose="020B0604020202020204" pitchFamily="34" charset="0"/>
              <a:buChar char="•"/>
            </a:pPr>
            <a:r>
              <a:rPr lang="en" sz="2400" b="1" kern="0" dirty="0">
                <a:solidFill>
                  <a:srgbClr val="000000"/>
                </a:solidFill>
                <a:latin typeface="Lato"/>
                <a:ea typeface="Lato"/>
                <a:cs typeface="Lato"/>
                <a:sym typeface="Lato"/>
              </a:rPr>
              <a:t>It does not add to our Building Inspector’s work.  </a:t>
            </a:r>
          </a:p>
          <a:p>
            <a:pPr defTabSz="1219170">
              <a:buClr>
                <a:srgbClr val="000000"/>
              </a:buClr>
            </a:pPr>
            <a:endParaRPr sz="2133" kern="0" dirty="0">
              <a:solidFill>
                <a:srgbClr val="000000"/>
              </a:solidFill>
              <a:latin typeface="Lato"/>
              <a:ea typeface="Lato"/>
              <a:cs typeface="Lato"/>
              <a:sym typeface="Lato"/>
            </a:endParaRPr>
          </a:p>
          <a:p>
            <a:pPr defTabSz="1219170">
              <a:buClr>
                <a:srgbClr val="000000"/>
              </a:buClr>
            </a:pPr>
            <a:endParaRPr sz="2133" kern="0" dirty="0">
              <a:solidFill>
                <a:srgbClr val="000000"/>
              </a:solidFill>
              <a:latin typeface="Lato"/>
              <a:ea typeface="Lato"/>
              <a:cs typeface="Lato"/>
              <a:sym typeface="Lato"/>
            </a:endParaRPr>
          </a:p>
        </p:txBody>
      </p:sp>
      <p:pic>
        <p:nvPicPr>
          <p:cNvPr id="184" name="Google Shape;184;p28"/>
          <p:cNvPicPr preferRelativeResize="0"/>
          <p:nvPr/>
        </p:nvPicPr>
        <p:blipFill>
          <a:blip r:embed="rId3">
            <a:alphaModFix/>
          </a:blip>
          <a:stretch>
            <a:fillRect/>
          </a:stretch>
        </p:blipFill>
        <p:spPr>
          <a:xfrm>
            <a:off x="2232600" y="3750578"/>
            <a:ext cx="7427768" cy="257376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8718-56D9-43A9-8642-0E28629E865E}"/>
              </a:ext>
            </a:extLst>
          </p:cNvPr>
          <p:cNvSpPr>
            <a:spLocks noGrp="1"/>
          </p:cNvSpPr>
          <p:nvPr>
            <p:ph type="title"/>
          </p:nvPr>
        </p:nvSpPr>
        <p:spPr/>
        <p:txBody>
          <a:bodyPr>
            <a:normAutofit fontScale="90000"/>
          </a:bodyPr>
          <a:lstStyle/>
          <a:p>
            <a:pPr algn="ctr"/>
            <a:r>
              <a:rPr lang="en-US" sz="3200" b="1" dirty="0">
                <a:solidFill>
                  <a:srgbClr val="008000"/>
                </a:solidFill>
                <a:latin typeface="+mn-lt"/>
              </a:rPr>
              <a:t>Specialized vs Stretch code - Residential Low-Rise</a:t>
            </a:r>
            <a:br>
              <a:rPr lang="en-US" sz="3200" b="1" dirty="0">
                <a:solidFill>
                  <a:srgbClr val="008000"/>
                </a:solidFill>
                <a:latin typeface="+mn-lt"/>
              </a:rPr>
            </a:br>
            <a:r>
              <a:rPr lang="en-US" sz="2200" b="0" dirty="0">
                <a:solidFill>
                  <a:srgbClr val="FF0000"/>
                </a:solidFill>
                <a:latin typeface="+mn-lt"/>
              </a:rPr>
              <a:t>HERS is Home Energy Rating System.  Current average in MA is HERS 51.</a:t>
            </a:r>
          </a:p>
        </p:txBody>
      </p:sp>
      <p:graphicFrame>
        <p:nvGraphicFramePr>
          <p:cNvPr id="4" name="Table 4">
            <a:extLst>
              <a:ext uri="{FF2B5EF4-FFF2-40B4-BE49-F238E27FC236}">
                <a16:creationId xmlns:a16="http://schemas.microsoft.com/office/drawing/2014/main" id="{B1EB688F-CE6B-8723-CC51-B349E4FB783F}"/>
              </a:ext>
            </a:extLst>
          </p:cNvPr>
          <p:cNvGraphicFramePr>
            <a:graphicFrameLocks noGrp="1"/>
          </p:cNvGraphicFramePr>
          <p:nvPr>
            <p:extLst>
              <p:ext uri="{D42A27DB-BD31-4B8C-83A1-F6EECF244321}">
                <p14:modId xmlns:p14="http://schemas.microsoft.com/office/powerpoint/2010/main" val="330524073"/>
              </p:ext>
            </p:extLst>
          </p:nvPr>
        </p:nvGraphicFramePr>
        <p:xfrm>
          <a:off x="838200" y="1700019"/>
          <a:ext cx="10934468" cy="4554809"/>
        </p:xfrm>
        <a:graphic>
          <a:graphicData uri="http://schemas.openxmlformats.org/drawingml/2006/table">
            <a:tbl>
              <a:tblPr firstRow="1" bandRow="1">
                <a:tableStyleId>{5C22544A-7EE6-4342-B048-85BDC9FD1C3A}</a:tableStyleId>
              </a:tblPr>
              <a:tblGrid>
                <a:gridCol w="3086608">
                  <a:extLst>
                    <a:ext uri="{9D8B030D-6E8A-4147-A177-3AD203B41FA5}">
                      <a16:colId xmlns:a16="http://schemas.microsoft.com/office/drawing/2014/main" val="1666271647"/>
                    </a:ext>
                  </a:extLst>
                </a:gridCol>
                <a:gridCol w="1695634">
                  <a:extLst>
                    <a:ext uri="{9D8B030D-6E8A-4147-A177-3AD203B41FA5}">
                      <a16:colId xmlns:a16="http://schemas.microsoft.com/office/drawing/2014/main" val="958749299"/>
                    </a:ext>
                  </a:extLst>
                </a:gridCol>
                <a:gridCol w="2991775">
                  <a:extLst>
                    <a:ext uri="{9D8B030D-6E8A-4147-A177-3AD203B41FA5}">
                      <a16:colId xmlns:a16="http://schemas.microsoft.com/office/drawing/2014/main" val="3677544620"/>
                    </a:ext>
                  </a:extLst>
                </a:gridCol>
                <a:gridCol w="3160451">
                  <a:extLst>
                    <a:ext uri="{9D8B030D-6E8A-4147-A177-3AD203B41FA5}">
                      <a16:colId xmlns:a16="http://schemas.microsoft.com/office/drawing/2014/main" val="1934552347"/>
                    </a:ext>
                  </a:extLst>
                </a:gridCol>
              </a:tblGrid>
              <a:tr h="352863">
                <a:tc>
                  <a:txBody>
                    <a:bodyPr/>
                    <a:lstStyle/>
                    <a:p>
                      <a:r>
                        <a:rPr lang="en-GB" dirty="0"/>
                        <a:t>Energy  Source(s)</a:t>
                      </a:r>
                      <a:endParaRPr lang="en-US" dirty="0"/>
                    </a:p>
                  </a:txBody>
                  <a:tcPr/>
                </a:tc>
                <a:tc>
                  <a:txBody>
                    <a:bodyPr/>
                    <a:lstStyle/>
                    <a:p>
                      <a:r>
                        <a:rPr lang="en-GB" dirty="0"/>
                        <a:t>Home Size</a:t>
                      </a:r>
                      <a:endParaRPr lang="en-US" dirty="0"/>
                    </a:p>
                  </a:txBody>
                  <a:tcPr/>
                </a:tc>
                <a:tc>
                  <a:txBody>
                    <a:bodyPr/>
                    <a:lstStyle/>
                    <a:p>
                      <a:r>
                        <a:rPr lang="en-GB" dirty="0">
                          <a:solidFill>
                            <a:srgbClr val="FF0000"/>
                          </a:solidFill>
                        </a:rPr>
                        <a:t>Stretch code (July 2024)</a:t>
                      </a:r>
                      <a:endParaRPr lang="en-US" dirty="0">
                        <a:solidFill>
                          <a:srgbClr val="FF0000"/>
                        </a:solidFill>
                      </a:endParaRPr>
                    </a:p>
                  </a:txBody>
                  <a:tcPr>
                    <a:solidFill>
                      <a:schemeClr val="accent1">
                        <a:lumMod val="60000"/>
                        <a:lumOff val="40000"/>
                      </a:schemeClr>
                    </a:solidFill>
                  </a:tcPr>
                </a:tc>
                <a:tc>
                  <a:txBody>
                    <a:bodyPr/>
                    <a:lstStyle/>
                    <a:p>
                      <a:r>
                        <a:rPr lang="en-GB" dirty="0">
                          <a:solidFill>
                            <a:schemeClr val="tx1"/>
                          </a:solidFill>
                        </a:rPr>
                        <a:t>Specialized Code (Jan 2025?)</a:t>
                      </a:r>
                      <a:endParaRPr lang="en-US"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632595404"/>
                  </a:ext>
                </a:extLst>
              </a:tr>
              <a:tr h="882157">
                <a:tc>
                  <a:txBody>
                    <a:bodyPr/>
                    <a:lstStyle/>
                    <a:p>
                      <a:endParaRPr lang="en-GB" dirty="0"/>
                    </a:p>
                    <a:p>
                      <a:r>
                        <a:rPr lang="en-GB" dirty="0"/>
                        <a:t>All Electric New Homes</a:t>
                      </a:r>
                      <a:endParaRPr lang="en-US" dirty="0"/>
                    </a:p>
                  </a:txBody>
                  <a:tcPr/>
                </a:tc>
                <a:tc>
                  <a:txBody>
                    <a:bodyPr/>
                    <a:lstStyle/>
                    <a:p>
                      <a:endParaRPr lang="en-GB" dirty="0"/>
                    </a:p>
                    <a:p>
                      <a:r>
                        <a:rPr lang="en-GB" dirty="0"/>
                        <a:t>Any Size home</a:t>
                      </a:r>
                    </a:p>
                    <a:p>
                      <a:endParaRPr lang="en-GB" dirty="0"/>
                    </a:p>
                  </a:txBody>
                  <a:tcPr/>
                </a:tc>
                <a:tc gridSpan="2">
                  <a:txBody>
                    <a:bodyPr/>
                    <a:lstStyle/>
                    <a:p>
                      <a:pPr algn="ctr"/>
                      <a:endParaRPr lang="en-GB" dirty="0"/>
                    </a:p>
                    <a:p>
                      <a:pPr algn="ctr"/>
                      <a:r>
                        <a:rPr lang="en-GB" dirty="0"/>
                        <a:t>HERS 45 or Passive house</a:t>
                      </a:r>
                    </a:p>
                  </a:txBody>
                  <a:tcPr>
                    <a:solidFill>
                      <a:schemeClr val="accent1">
                        <a:lumMod val="60000"/>
                        <a:lumOff val="40000"/>
                      </a:schemeClr>
                    </a:solidFill>
                  </a:tcPr>
                </a:tc>
                <a:tc hMerge="1">
                  <a:txBody>
                    <a:bodyPr/>
                    <a:lstStyle/>
                    <a:p>
                      <a:pPr algn="ctr"/>
                      <a:endParaRPr lang="en-GB" dirty="0"/>
                    </a:p>
                    <a:p>
                      <a:pPr algn="ctr"/>
                      <a:r>
                        <a:rPr lang="en-GB" dirty="0"/>
                        <a:t>No changes - HERS 45</a:t>
                      </a:r>
                    </a:p>
                    <a:p>
                      <a:pPr algn="ctr"/>
                      <a:r>
                        <a:rPr lang="en-GB" dirty="0"/>
                        <a:t>or </a:t>
                      </a:r>
                    </a:p>
                    <a:p>
                      <a:pPr algn="ctr"/>
                      <a:r>
                        <a:rPr lang="en-GB" dirty="0" err="1"/>
                        <a:t>Passivehouse</a:t>
                      </a:r>
                      <a:endParaRPr lang="en-US" dirty="0"/>
                    </a:p>
                  </a:txBody>
                  <a:tcPr>
                    <a:solidFill>
                      <a:schemeClr val="accent6">
                        <a:lumMod val="60000"/>
                        <a:lumOff val="40000"/>
                      </a:schemeClr>
                    </a:solidFill>
                  </a:tcPr>
                </a:tc>
                <a:extLst>
                  <a:ext uri="{0D108BD9-81ED-4DB2-BD59-A6C34878D82A}">
                    <a16:rowId xmlns:a16="http://schemas.microsoft.com/office/drawing/2014/main" val="4175774724"/>
                  </a:ext>
                </a:extLst>
              </a:tr>
              <a:tr h="713516">
                <a:tc rowSpan="3">
                  <a:txBody>
                    <a:bodyPr/>
                    <a:lstStyle/>
                    <a:p>
                      <a:endParaRPr lang="en-GB" dirty="0"/>
                    </a:p>
                    <a:p>
                      <a:endParaRPr lang="en-GB" b="1" dirty="0"/>
                    </a:p>
                    <a:p>
                      <a:r>
                        <a:rPr lang="en-GB" b="1" dirty="0"/>
                        <a:t>Mixed-Fuel New Homes- </a:t>
                      </a:r>
                      <a:r>
                        <a:rPr lang="en-GB" b="0" dirty="0">
                          <a:solidFill>
                            <a:srgbClr val="FF0000"/>
                          </a:solidFill>
                        </a:rPr>
                        <a:t>use fossil fuels for any of these: heating, hot water, cooking…</a:t>
                      </a:r>
                      <a:endParaRPr lang="en-US" b="0"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Under 4,000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err="1"/>
                        <a:t>sq</a:t>
                      </a:r>
                      <a:r>
                        <a:rPr lang="en-GB" dirty="0"/>
                        <a:t> ft</a:t>
                      </a:r>
                      <a:endParaRPr lang="en-US" dirty="0"/>
                    </a:p>
                  </a:txBody>
                  <a:tcPr/>
                </a:tc>
                <a:tc>
                  <a:txBody>
                    <a:bodyPr/>
                    <a:lstStyle/>
                    <a:p>
                      <a:pPr algn="ctr"/>
                      <a:endParaRPr lang="en-GB" dirty="0"/>
                    </a:p>
                    <a:p>
                      <a:pPr algn="ctr"/>
                      <a:r>
                        <a:rPr lang="en-GB" dirty="0"/>
                        <a:t>HERS 42</a:t>
                      </a:r>
                      <a:endParaRPr lang="en-US" dirty="0"/>
                    </a:p>
                  </a:txBody>
                  <a:tcPr>
                    <a:solidFill>
                      <a:schemeClr val="accent1">
                        <a:lumMod val="60000"/>
                        <a:lumOff val="40000"/>
                      </a:schemeClr>
                    </a:solidFill>
                  </a:tcPr>
                </a:tc>
                <a:tc>
                  <a:txBody>
                    <a:bodyPr/>
                    <a:lstStyle/>
                    <a:p>
                      <a:r>
                        <a:rPr lang="en-GB" b="1" dirty="0"/>
                        <a:t>+Solar PV (min 4kw)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 wiring for electrification</a:t>
                      </a:r>
                    </a:p>
                  </a:txBody>
                  <a:tcPr>
                    <a:solidFill>
                      <a:schemeClr val="accent6">
                        <a:lumMod val="60000"/>
                        <a:lumOff val="40000"/>
                      </a:schemeClr>
                    </a:solidFill>
                  </a:tcPr>
                </a:tc>
                <a:extLst>
                  <a:ext uri="{0D108BD9-81ED-4DB2-BD59-A6C34878D82A}">
                    <a16:rowId xmlns:a16="http://schemas.microsoft.com/office/drawing/2014/main" val="3152423596"/>
                  </a:ext>
                </a:extLst>
              </a:tr>
              <a:tr h="721098">
                <a:tc vMerge="1">
                  <a:txBody>
                    <a:bodyPr/>
                    <a:lstStyle/>
                    <a:p>
                      <a:r>
                        <a:rPr lang="en-GB" dirty="0"/>
                        <a:t>Multi-family (4+ stories &amp; over 12,000 sf)</a:t>
                      </a:r>
                      <a:endParaRPr lang="en-US" dirty="0"/>
                    </a:p>
                  </a:txBody>
                  <a:tcPr/>
                </a:tc>
                <a:tc>
                  <a:txBody>
                    <a:bodyPr/>
                    <a:lstStyle/>
                    <a:p>
                      <a:pPr algn="ctr"/>
                      <a:r>
                        <a:rPr lang="en-GB" dirty="0"/>
                        <a:t>4,000 </a:t>
                      </a:r>
                      <a:r>
                        <a:rPr lang="en-GB" dirty="0" err="1"/>
                        <a:t>sq</a:t>
                      </a:r>
                      <a:r>
                        <a:rPr lang="en-GB" dirty="0"/>
                        <a:t> ft and over</a:t>
                      </a:r>
                      <a:endParaRPr lang="en-US" dirty="0"/>
                    </a:p>
                  </a:txBody>
                  <a:tcPr/>
                </a:tc>
                <a:tc>
                  <a:txBody>
                    <a:bodyPr/>
                    <a:lstStyle/>
                    <a:p>
                      <a:pPr algn="ctr"/>
                      <a:endParaRPr lang="en-GB" dirty="0"/>
                    </a:p>
                    <a:p>
                      <a:pPr algn="ctr"/>
                      <a:r>
                        <a:rPr lang="en-GB" dirty="0"/>
                        <a:t>HERS 42</a:t>
                      </a:r>
                      <a:endParaRPr lang="en-US"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 Solar PV (to net-zero)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 wiring for electrification</a:t>
                      </a:r>
                    </a:p>
                  </a:txBody>
                  <a:tcPr>
                    <a:solidFill>
                      <a:schemeClr val="accent6">
                        <a:lumMod val="60000"/>
                        <a:lumOff val="40000"/>
                      </a:schemeClr>
                    </a:solidFill>
                  </a:tcPr>
                </a:tc>
                <a:extLst>
                  <a:ext uri="{0D108BD9-81ED-4DB2-BD59-A6C34878D82A}">
                    <a16:rowId xmlns:a16="http://schemas.microsoft.com/office/drawing/2014/main" val="1331132615"/>
                  </a:ext>
                </a:extLst>
              </a:tr>
              <a:tr h="397839">
                <a:tc vMerge="1">
                  <a:txBody>
                    <a:bodyPr/>
                    <a:lstStyle/>
                    <a:p>
                      <a:endParaRPr lang="en-US" b="1" dirty="0"/>
                    </a:p>
                  </a:txBody>
                  <a:tcPr/>
                </a:tc>
                <a:tc>
                  <a:txBody>
                    <a:bodyPr/>
                    <a:lstStyle/>
                    <a:p>
                      <a:pPr algn="ctr"/>
                      <a:r>
                        <a:rPr lang="en-GB" dirty="0"/>
                        <a:t>Any</a:t>
                      </a:r>
                      <a:endParaRPr lang="en-US" dirty="0"/>
                    </a:p>
                  </a:txBody>
                  <a:tcPr/>
                </a:tc>
                <a:tc>
                  <a:txBody>
                    <a:bodyPr/>
                    <a:lstStyle/>
                    <a:p>
                      <a:pPr algn="ctr"/>
                      <a:r>
                        <a:rPr lang="en-GB"/>
                        <a:t>Passive house </a:t>
                      </a:r>
                      <a:r>
                        <a:rPr lang="en-GB" dirty="0"/>
                        <a:t>option</a:t>
                      </a:r>
                      <a:endParaRPr lang="en-US"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 wiring for electrification</a:t>
                      </a:r>
                    </a:p>
                  </a:txBody>
                  <a:tcPr>
                    <a:solidFill>
                      <a:schemeClr val="accent6">
                        <a:lumMod val="60000"/>
                        <a:lumOff val="40000"/>
                      </a:schemeClr>
                    </a:solidFill>
                  </a:tcPr>
                </a:tc>
                <a:extLst>
                  <a:ext uri="{0D108BD9-81ED-4DB2-BD59-A6C34878D82A}">
                    <a16:rowId xmlns:a16="http://schemas.microsoft.com/office/drawing/2014/main" val="1812510485"/>
                  </a:ext>
                </a:extLst>
              </a:tr>
              <a:tr h="721098">
                <a:tc>
                  <a:txBody>
                    <a:bodyPr/>
                    <a:lstStyle/>
                    <a:p>
                      <a:r>
                        <a:rPr lang="en-GB" dirty="0"/>
                        <a:t>Home additions &amp; alterations</a:t>
                      </a:r>
                    </a:p>
                  </a:txBody>
                  <a:tcPr/>
                </a:tc>
                <a:tc>
                  <a:txBody>
                    <a:bodyPr/>
                    <a:lstStyle/>
                    <a:p>
                      <a:pPr algn="ctr"/>
                      <a:r>
                        <a:rPr lang="en-US" dirty="0"/>
                        <a:t>Any</a:t>
                      </a:r>
                    </a:p>
                  </a:txBody>
                  <a:tcPr/>
                </a:tc>
                <a:tc gridSpan="2">
                  <a:txBody>
                    <a:bodyPr/>
                    <a:lstStyle/>
                    <a:p>
                      <a:pPr algn="ctr"/>
                      <a:r>
                        <a:rPr lang="en-GB" dirty="0"/>
                        <a:t>Same as Stretch code </a:t>
                      </a:r>
                    </a:p>
                  </a:txBody>
                  <a:tcPr>
                    <a:solidFill>
                      <a:schemeClr val="accent1">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solidFill>
                      <a:schemeClr val="accent6">
                        <a:lumMod val="60000"/>
                        <a:lumOff val="40000"/>
                      </a:schemeClr>
                    </a:solidFill>
                  </a:tcPr>
                </a:tc>
                <a:extLst>
                  <a:ext uri="{0D108BD9-81ED-4DB2-BD59-A6C34878D82A}">
                    <a16:rowId xmlns:a16="http://schemas.microsoft.com/office/drawing/2014/main" val="3169769700"/>
                  </a:ext>
                </a:extLst>
              </a:tr>
              <a:tr h="721098">
                <a:tc>
                  <a:txBody>
                    <a:bodyPr/>
                    <a:lstStyle/>
                    <a:p>
                      <a:r>
                        <a:rPr lang="en-GB" dirty="0"/>
                        <a:t>Historic or Existing homes</a:t>
                      </a:r>
                      <a:endParaRPr lang="en-US" dirty="0"/>
                    </a:p>
                  </a:txBody>
                  <a:tcPr/>
                </a:tc>
                <a:tc>
                  <a:txBody>
                    <a:bodyPr/>
                    <a:lstStyle/>
                    <a:p>
                      <a:pPr algn="ctr"/>
                      <a:r>
                        <a:rPr lang="en-GB" dirty="0"/>
                        <a:t>Any </a:t>
                      </a:r>
                      <a:endParaRPr lang="en-US" dirty="0"/>
                    </a:p>
                  </a:txBody>
                  <a:tcPr/>
                </a:tc>
                <a:tc gridSpan="2">
                  <a:txBody>
                    <a:bodyPr/>
                    <a:lstStyle/>
                    <a:p>
                      <a:pPr algn="ctr"/>
                      <a:r>
                        <a:rPr lang="en-GB" dirty="0"/>
                        <a:t>Energy Code exemption if it would damage the historic fabric of the building</a:t>
                      </a:r>
                      <a:endParaRPr lang="en-US" dirty="0"/>
                    </a:p>
                  </a:txBody>
                  <a:tcPr>
                    <a:solidFill>
                      <a:srgbClr val="CFD5EA"/>
                    </a:solidFill>
                  </a:tcPr>
                </a:tc>
                <a:tc hMerge="1">
                  <a:txBody>
                    <a:bodyPr/>
                    <a:lstStyle/>
                    <a:p>
                      <a:endParaRPr lang="en-US"/>
                    </a:p>
                  </a:txBody>
                  <a:tcPr/>
                </a:tc>
                <a:extLst>
                  <a:ext uri="{0D108BD9-81ED-4DB2-BD59-A6C34878D82A}">
                    <a16:rowId xmlns:a16="http://schemas.microsoft.com/office/drawing/2014/main" val="2681158158"/>
                  </a:ext>
                </a:extLst>
              </a:tr>
            </a:tbl>
          </a:graphicData>
        </a:graphic>
      </p:graphicFrame>
    </p:spTree>
    <p:extLst>
      <p:ext uri="{BB962C8B-B14F-4D97-AF65-F5344CB8AC3E}">
        <p14:creationId xmlns:p14="http://schemas.microsoft.com/office/powerpoint/2010/main" val="601781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wiss">
  <a:themeElements>
    <a:clrScheme name="Swiss">
      <a:dk1>
        <a:srgbClr val="A61C00"/>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4f3a96-aef1-4683-8dfa-6dd57f2898ba">
      <Terms xmlns="http://schemas.microsoft.com/office/infopath/2007/PartnerControls"/>
    </lcf76f155ced4ddcb4097134ff3c332f>
    <TaxCatchAll xmlns="d7af4645-1844-4c31-acd5-c35a218e816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995FF1E589E047B4B6FB6DD917A62D" ma:contentTypeVersion="15" ma:contentTypeDescription="Create a new document." ma:contentTypeScope="" ma:versionID="d636be239feb5c007895ce8630ee18b1">
  <xsd:schema xmlns:xsd="http://www.w3.org/2001/XMLSchema" xmlns:xs="http://www.w3.org/2001/XMLSchema" xmlns:p="http://schemas.microsoft.com/office/2006/metadata/properties" xmlns:ns2="114f3a96-aef1-4683-8dfa-6dd57f2898ba" xmlns:ns3="d7af4645-1844-4c31-acd5-c35a218e8163" targetNamespace="http://schemas.microsoft.com/office/2006/metadata/properties" ma:root="true" ma:fieldsID="467f266af21f16c56dcc4a4ac6ef8ae7" ns2:_="" ns3:_="">
    <xsd:import namespace="114f3a96-aef1-4683-8dfa-6dd57f2898ba"/>
    <xsd:import namespace="d7af4645-1844-4c31-acd5-c35a218e816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4f3a96-aef1-4683-8dfa-6dd57f2898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af4645-1844-4c31-acd5-c35a218e816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a1c6ccf-a508-4721-8566-13cd9720565b}" ma:internalName="TaxCatchAll" ma:showField="CatchAllData" ma:web="d7af4645-1844-4c31-acd5-c35a218e816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9C0E43-125E-4C15-BDC4-3F486D5313E3}">
  <ds:schemaRefs>
    <ds:schemaRef ds:uri="114f3a96-aef1-4683-8dfa-6dd57f2898ba"/>
    <ds:schemaRef ds:uri="d7af4645-1844-4c31-acd5-c35a218e81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D922BD3-2754-42C5-A341-7C70EC9CE3DA}">
  <ds:schemaRefs>
    <ds:schemaRef ds:uri="114f3a96-aef1-4683-8dfa-6dd57f2898ba"/>
    <ds:schemaRef ds:uri="d7af4645-1844-4c31-acd5-c35a218e81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0885DB3-1A89-4A92-ABAF-A8172CA0D2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1614</TotalTime>
  <Words>1697</Words>
  <Application>Microsoft Office PowerPoint</Application>
  <PresentationFormat>Widescreen</PresentationFormat>
  <Paragraphs>167</Paragraphs>
  <Slides>14</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Lato</vt:lpstr>
      <vt:lpstr>Noto Sans VF</vt:lpstr>
      <vt:lpstr>Raleway</vt:lpstr>
      <vt:lpstr>Times New Roman</vt:lpstr>
      <vt:lpstr>Wingdings</vt:lpstr>
      <vt:lpstr>Office Theme</vt:lpstr>
      <vt:lpstr>Swiss</vt:lpstr>
      <vt:lpstr> To see if the Town will vote to enact Chapter XXX of the Town of West Tisbury General Bylaws, entitled “Specialized Energy Code,” for the purpose of regulating the design and construction of buildings for the effective use of energy and reduction of greenhouse gas emissions, pursuant to the entirety of 225 CMR 22 and 23 including Appendices RC and CC, including future editions, amendments, or modifications thereto, with an effective date of January 1, 2025, a copy of which is on file with the Town Clerk, or take any other action relative thereto.  Definitions follow</vt:lpstr>
      <vt:lpstr>Climate change is happening at a rapid rate.  The Town passed a non-binding resolution committing ourselves to transitioning to all-electric from renewable sources by 2040 to help lessen our contribution to climate change.     We also passed a warrant article for a Home Rule petition, asking the Legislature to allow us to require 100% electric for new construction and major renovation.  While not as strong at the HRP would have been, this moves us in that direction.   Passage of the Specialized Code is a prerequisite of being part of the next phase of Green Communities—the Climate Leaders program—which will offer us greater funding opportunities for green building.</vt:lpstr>
      <vt:lpstr>State Climate Act 2021</vt:lpstr>
      <vt:lpstr>Building Energy Code’s role in reducing emissions</vt:lpstr>
      <vt:lpstr>PowerPoint Presentation</vt:lpstr>
      <vt:lpstr>PowerPoint Presentation</vt:lpstr>
      <vt:lpstr>Base, Stretch, and Specialized – 3 Levels</vt:lpstr>
      <vt:lpstr>The HERS Index Rates a Building’s Efficiency current MA average is HERS 51</vt:lpstr>
      <vt:lpstr>Specialized vs Stretch code - Residential Low-Rise HERS is Home Energy Rating System.  Current average in MA is HERS 51.</vt:lpstr>
      <vt:lpstr>PowerPoint Presentation</vt:lpstr>
      <vt:lpstr>Mixed Fuel Option: Allows Choice, Future Proof</vt:lpstr>
      <vt:lpstr>Increased Incentives for builders &amp; developers</vt:lpstr>
      <vt:lpstr>FAQs</vt:lpstr>
      <vt:lpstr>Provides access to grant funding to a municipality to support all or a portion of the cost of: Studying, designing, constructing and implementing energy efficiency activities including  energy efficiency measures and projects  procuring energy management services  adopting energy efficiency policies  siting activities related to and construction of renewable energy generating facilities on town owned  property.  To be eligible for certification, we must meet the following requirements:  Be a Green Community in good standing  Have a local body (energy committee) that advises the Town on clean energy/climate initiatives  Commit to eliminate on-site fossil fuel use by 2050 (municipal buildings/operations)  Create a municipal decarbonization roadmap  Adopt a Zero-Emission Vehicle first policy  Adopt the Specialized Opt-In building code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Debrief</dc:title>
  <dc:creator>Paul Ormond</dc:creator>
  <cp:lastModifiedBy>ExecSec</cp:lastModifiedBy>
  <cp:revision>79</cp:revision>
  <dcterms:created xsi:type="dcterms:W3CDTF">2021-06-07T16:04:24Z</dcterms:created>
  <dcterms:modified xsi:type="dcterms:W3CDTF">2024-01-08T17:21:31Z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0x010100DD995FF1E589E047B4B6FB6DD917A62D</vt:lpwstr>
  </property>
  <property fmtid="{D5CDD505-2E9C-101B-9397-08002B2CF9AE}" pid="3" name="MediaServiceImageTags">
    <vt:lpwstr/>
  </property>
</Properties>
</file>