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6271"/>
  </p:normalViewPr>
  <p:slideViewPr>
    <p:cSldViewPr snapToGrid="0" snapToObjects="1">
      <p:cViewPr varScale="1">
        <p:scale>
          <a:sx n="113" d="100"/>
          <a:sy n="113" d="100"/>
        </p:scale>
        <p:origin x="101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0E0E5-A562-034A-89A7-B1FE967F2FC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314C-752E-CA47-97D1-6BE69A4B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0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Document / Product Not Needing Review</a:t>
            </a:r>
          </a:p>
          <a:p>
            <a:pPr lvl="1"/>
            <a:r>
              <a:rPr lang="en-US" sz="2400" dirty="0"/>
              <a:t>Advisory committee presentations</a:t>
            </a:r>
          </a:p>
          <a:p>
            <a:pPr lvl="1"/>
            <a:r>
              <a:rPr lang="en-US" sz="2400" dirty="0"/>
              <a:t>NEM Document review process</a:t>
            </a:r>
          </a:p>
          <a:p>
            <a:pPr lvl="2"/>
            <a:r>
              <a:rPr lang="en-US" sz="2200" dirty="0"/>
              <a:t>Final Draft NEM (before public comment period)</a:t>
            </a:r>
          </a:p>
          <a:p>
            <a:pPr lvl="2"/>
            <a:r>
              <a:rPr lang="en-US" sz="2200" dirty="0"/>
              <a:t>Final NEM (before submission to FAA)</a:t>
            </a:r>
          </a:p>
          <a:p>
            <a:pPr lvl="1"/>
            <a:r>
              <a:rPr lang="en-US" sz="2400" dirty="0"/>
              <a:t>NCP Document review process</a:t>
            </a:r>
          </a:p>
          <a:p>
            <a:pPr lvl="2"/>
            <a:r>
              <a:rPr lang="en-US" sz="2200" dirty="0"/>
              <a:t>Final Draft NCP (before public comment period)</a:t>
            </a:r>
          </a:p>
          <a:p>
            <a:pPr lvl="2"/>
            <a:r>
              <a:rPr lang="en-US" sz="2200" dirty="0"/>
              <a:t>Final NCP (before submission to FAA)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87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58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46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91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314C-752E-CA47-97D1-6BE69A4BF3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6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0" i="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200" b="0" i="0">
                <a:latin typeface="Century Gothic" charset="0"/>
                <a:ea typeface="Century Gothic" charset="0"/>
                <a:cs typeface="Century Gothic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0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2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5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838200" y="1990725"/>
            <a:ext cx="3502025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7"/>
          </p:nvPr>
        </p:nvSpPr>
        <p:spPr>
          <a:xfrm>
            <a:off x="4568952" y="1990725"/>
            <a:ext cx="3502025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8"/>
          </p:nvPr>
        </p:nvSpPr>
        <p:spPr>
          <a:xfrm>
            <a:off x="8287512" y="1990725"/>
            <a:ext cx="3502025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84612" y="6356350"/>
            <a:ext cx="287304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1850" y="3593805"/>
            <a:ext cx="105156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49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04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_with_tall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379208" y="1828800"/>
            <a:ext cx="3447288" cy="4352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5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2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3998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C5B7C7-B46F-064E-B727-3F01A9055FFF}" type="datetime1">
              <a:rPr lang="en-US" smtClean="0"/>
              <a:t>10/19/2022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2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3998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3D0282-B0AA-AE46-83CF-C7715A0AE867}" type="datetime1">
              <a:rPr lang="en-US" smtClean="0"/>
              <a:t>10/19/2022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477982" cy="365125"/>
          </a:xfrm>
          <a:prstGeom prst="rect">
            <a:avLst/>
          </a:prstGeom>
        </p:spPr>
        <p:txBody>
          <a:bodyPr/>
          <a:lstStyle/>
          <a:p>
            <a:fld id="{EF3C43BC-7389-B445-8E37-677AC52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7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778" y="6304593"/>
            <a:ext cx="94488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ED1B2D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Calibri" panose="020F0502020204030204" pitchFamily="34" charset="0"/>
        <a:buChar char="−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MVY Part 150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Martha’s Vineyard Airport (MVY)</a:t>
            </a:r>
          </a:p>
          <a:p>
            <a:endParaRPr lang="en-US" sz="1800" dirty="0"/>
          </a:p>
          <a:p>
            <a:r>
              <a:rPr lang="en-US" sz="1800" dirty="0"/>
              <a:t>Project Kickoff Meeting</a:t>
            </a:r>
          </a:p>
          <a:p>
            <a:r>
              <a:rPr lang="en-US" sz="1800" dirty="0"/>
              <a:t>October 19,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7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Discussion / Questions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551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Introductions</a:t>
            </a:r>
          </a:p>
          <a:p>
            <a:pPr lvl="0"/>
            <a:r>
              <a:rPr lang="en-US" dirty="0"/>
              <a:t>Scope of Work</a:t>
            </a:r>
          </a:p>
          <a:p>
            <a:pPr lvl="1"/>
            <a:r>
              <a:rPr lang="en-US" dirty="0"/>
              <a:t>Project Schedule/Milestones</a:t>
            </a:r>
          </a:p>
          <a:p>
            <a:pPr lvl="1"/>
            <a:r>
              <a:rPr lang="en-US" dirty="0"/>
              <a:t>Project Administration</a:t>
            </a:r>
          </a:p>
          <a:p>
            <a:r>
              <a:rPr lang="en-US" dirty="0"/>
              <a:t>FAA Coordination</a:t>
            </a:r>
          </a:p>
          <a:p>
            <a:r>
              <a:rPr lang="en-US" dirty="0"/>
              <a:t>Forecast and Noise Analysis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9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Major Elements to the Study</a:t>
            </a:r>
          </a:p>
          <a:p>
            <a:pPr lvl="1"/>
            <a:r>
              <a:rPr lang="en-US" dirty="0"/>
              <a:t>ELEMENT 1. Project Management and Coordination</a:t>
            </a:r>
          </a:p>
          <a:p>
            <a:pPr lvl="1"/>
            <a:r>
              <a:rPr lang="en-US" dirty="0"/>
              <a:t>ELEMENT 2. Design and Conduct a Public Consultation Program</a:t>
            </a:r>
          </a:p>
          <a:p>
            <a:pPr lvl="1"/>
            <a:r>
              <a:rPr lang="en-US" dirty="0"/>
              <a:t>ELEMENT 3. Inventory</a:t>
            </a:r>
          </a:p>
          <a:p>
            <a:pPr lvl="1"/>
            <a:r>
              <a:rPr lang="en-US" dirty="0"/>
              <a:t>ELEMENT 4. Aircraft Noise and Land Use Analysis</a:t>
            </a:r>
          </a:p>
          <a:p>
            <a:pPr lvl="1"/>
            <a:r>
              <a:rPr lang="en-US" dirty="0"/>
              <a:t>ELEMENT 5. Prepare and Present Noise Exposure 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6988"/>
          </a:xfrm>
        </p:spPr>
        <p:txBody>
          <a:bodyPr/>
          <a:lstStyle/>
          <a:p>
            <a:r>
              <a:rPr lang="en-US" dirty="0"/>
              <a:t>Project Schedule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C8D387F-0A2A-2D8E-DA2D-F89A228BB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284134"/>
              </p:ext>
            </p:extLst>
          </p:nvPr>
        </p:nvGraphicFramePr>
        <p:xfrm>
          <a:off x="838200" y="1132114"/>
          <a:ext cx="10294773" cy="50717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2755">
                  <a:extLst>
                    <a:ext uri="{9D8B030D-6E8A-4147-A177-3AD203B41FA5}">
                      <a16:colId xmlns:a16="http://schemas.microsoft.com/office/drawing/2014/main" val="1611429800"/>
                    </a:ext>
                  </a:extLst>
                </a:gridCol>
                <a:gridCol w="5534949">
                  <a:extLst>
                    <a:ext uri="{9D8B030D-6E8A-4147-A177-3AD203B41FA5}">
                      <a16:colId xmlns:a16="http://schemas.microsoft.com/office/drawing/2014/main" val="2306356747"/>
                    </a:ext>
                  </a:extLst>
                </a:gridCol>
                <a:gridCol w="1737069">
                  <a:extLst>
                    <a:ext uri="{9D8B030D-6E8A-4147-A177-3AD203B41FA5}">
                      <a16:colId xmlns:a16="http://schemas.microsoft.com/office/drawing/2014/main" val="2923810243"/>
                    </a:ext>
                  </a:extLst>
                </a:gridCol>
              </a:tblGrid>
              <a:tr h="357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Meeting / Activity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Anticipated Purpose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Anticipated Time Frame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25462"/>
                  </a:ext>
                </a:extLst>
              </a:tr>
              <a:tr h="481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Project Kick-Off Meeting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Define organizational and procedural matters and public outreach, review and refine scope and schedule details.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Quarter 2022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94206"/>
                  </a:ext>
                </a:extLst>
              </a:tr>
              <a:tr h="601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TAC Meeting 1 and Public Meeting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Introduction to Part 150, discuss TAC member roles, identify issues of concern, discuss potential areas for noise monitoring, inform the public and take public comment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85560"/>
                  </a:ext>
                </a:extLst>
              </a:tr>
              <a:tr h="601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TAC Meeting 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Presentation of noise modeling inputs; review forecast, review existing noise measures and upcoming noise measurement program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57478"/>
                  </a:ext>
                </a:extLst>
              </a:tr>
              <a:tr h="601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Noise Measurement Program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Obtain noise levels of individual aircraft overflights, significant non-aircraft noise sources, and background noise levels; measure sample DNL during peak activity season (summer)</a:t>
                      </a: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43250"/>
                  </a:ext>
                </a:extLst>
              </a:tr>
              <a:tr h="601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TAC Meeting 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Presentation of noise monitoring data and the draft NEM document;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25110"/>
                  </a:ext>
                </a:extLst>
              </a:tr>
              <a:tr h="481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Comment Period and Public Meeting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 the draft NEM and solicit public comments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70092"/>
                  </a:ext>
                </a:extLst>
              </a:tr>
              <a:tr h="481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Submission to FAA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MVY submits the Final NEM document to FAA for acceptance.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Quarter 2023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8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92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Internal HMMH/MJ project team calls </a:t>
            </a:r>
          </a:p>
          <a:p>
            <a:pPr lvl="1"/>
            <a:r>
              <a:rPr lang="en-US" dirty="0"/>
              <a:t>Discuss schedule, data needs, analysis and results </a:t>
            </a:r>
          </a:p>
          <a:p>
            <a:r>
              <a:rPr lang="en-US" sz="2600" dirty="0"/>
              <a:t>Monthly project meetings with MVY and MJ</a:t>
            </a:r>
          </a:p>
          <a:p>
            <a:pPr lvl="1"/>
            <a:r>
              <a:rPr lang="en-US" sz="2400" dirty="0"/>
              <a:t>Identify preferred day and time</a:t>
            </a:r>
          </a:p>
          <a:p>
            <a:r>
              <a:rPr lang="en-US" sz="2600" dirty="0"/>
              <a:t>Coordination meetings with FAA and MADOT as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2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FAA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9602037" cy="4486275"/>
          </a:xfrm>
        </p:spPr>
        <p:txBody>
          <a:bodyPr>
            <a:normAutofit/>
          </a:bodyPr>
          <a:lstStyle/>
          <a:p>
            <a:r>
              <a:rPr lang="en-US" sz="2600" dirty="0"/>
              <a:t>Identify FAA representatives</a:t>
            </a:r>
          </a:p>
          <a:p>
            <a:pPr lvl="1"/>
            <a:r>
              <a:rPr lang="en-US" sz="2400" dirty="0"/>
              <a:t>Who will be main POC for FAA on project (MVY and/or HMMH?)</a:t>
            </a:r>
          </a:p>
          <a:p>
            <a:pPr lvl="1"/>
            <a:r>
              <a:rPr lang="en-US" sz="2400" dirty="0"/>
              <a:t>Desired frequency of communication </a:t>
            </a:r>
          </a:p>
          <a:p>
            <a:r>
              <a:rPr lang="en-US" sz="2600" dirty="0"/>
              <a:t>Determine with FAA their expected document / product review</a:t>
            </a:r>
          </a:p>
          <a:p>
            <a:pPr lvl="1"/>
            <a:r>
              <a:rPr lang="en-US" sz="2400" dirty="0"/>
              <a:t>NEM Forecast</a:t>
            </a:r>
          </a:p>
          <a:p>
            <a:pPr lvl="1"/>
            <a:r>
              <a:rPr lang="en-US" sz="2400" dirty="0"/>
              <a:t>Advisory committee members and/or presentations </a:t>
            </a:r>
          </a:p>
          <a:p>
            <a:pPr lvl="1"/>
            <a:r>
              <a:rPr lang="en-US" sz="2400" dirty="0"/>
              <a:t>AEDT input review (if needed) </a:t>
            </a:r>
          </a:p>
          <a:p>
            <a:pPr lvl="1"/>
            <a:r>
              <a:rPr lang="en-US" sz="2400" dirty="0"/>
              <a:t>NEM document review process</a:t>
            </a:r>
          </a:p>
          <a:p>
            <a:pPr lvl="1"/>
            <a:r>
              <a:rPr lang="en-US" sz="2400" dirty="0"/>
              <a:t>Workshop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Advisory committees</a:t>
            </a:r>
          </a:p>
          <a:p>
            <a:pPr lvl="1"/>
            <a:r>
              <a:rPr lang="en-US" sz="2400" dirty="0"/>
              <a:t>Technical Advisory Committee – TAC</a:t>
            </a:r>
          </a:p>
          <a:p>
            <a:r>
              <a:rPr lang="en-US" sz="2600" dirty="0"/>
              <a:t>Meeting schedule</a:t>
            </a:r>
          </a:p>
          <a:p>
            <a:pPr lvl="1"/>
            <a:r>
              <a:rPr lang="en-US" sz="2400" dirty="0"/>
              <a:t>Three meetings over course of study</a:t>
            </a:r>
          </a:p>
          <a:p>
            <a:pPr lvl="1"/>
            <a:r>
              <a:rPr lang="en-US" sz="2400" dirty="0"/>
              <a:t>Afternoon TAC meetings</a:t>
            </a:r>
          </a:p>
          <a:p>
            <a:r>
              <a:rPr lang="en-US" sz="2600" dirty="0"/>
              <a:t>Committee members </a:t>
            </a:r>
          </a:p>
          <a:p>
            <a:pPr lvl="1"/>
            <a:r>
              <a:rPr lang="en-US" sz="2400" dirty="0"/>
              <a:t>Develop list of members for each committee</a:t>
            </a:r>
          </a:p>
          <a:p>
            <a:r>
              <a:rPr lang="en-US" sz="2600" dirty="0"/>
              <a:t>Meeting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8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12" y="426540"/>
            <a:ext cx="9251424" cy="1325563"/>
          </a:xfrm>
        </p:spPr>
        <p:txBody>
          <a:bodyPr/>
          <a:lstStyle/>
          <a:p>
            <a:pPr lvl="0"/>
            <a:r>
              <a:rPr lang="en-US" dirty="0"/>
              <a:t>Technical Advisory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8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440873"/>
            <a:ext cx="6643255" cy="4549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Representatives from:</a:t>
            </a:r>
          </a:p>
          <a:p>
            <a:r>
              <a:rPr lang="en-US" dirty="0"/>
              <a:t>Tenants </a:t>
            </a:r>
          </a:p>
          <a:p>
            <a:r>
              <a:rPr lang="en-US" dirty="0"/>
              <a:t>MVY</a:t>
            </a:r>
          </a:p>
          <a:p>
            <a:r>
              <a:rPr lang="en-US" dirty="0"/>
              <a:t>FAA –Tower</a:t>
            </a:r>
          </a:p>
          <a:p>
            <a:r>
              <a:rPr lang="en-US" dirty="0"/>
              <a:t>NBAA</a:t>
            </a:r>
          </a:p>
          <a:p>
            <a:r>
              <a:rPr lang="en-US" dirty="0"/>
              <a:t>AOPA</a:t>
            </a:r>
          </a:p>
          <a:p>
            <a:r>
              <a:rPr lang="en-US" dirty="0"/>
              <a:t>State / local agencies with land-use jurisdiction within the DNL 60 dB</a:t>
            </a:r>
          </a:p>
          <a:p>
            <a:pPr lvl="1"/>
            <a:r>
              <a:rPr lang="en-US" dirty="0"/>
              <a:t>Dukes County</a:t>
            </a:r>
          </a:p>
          <a:p>
            <a:pPr lvl="1"/>
            <a:r>
              <a:rPr lang="en-US" dirty="0"/>
              <a:t>MVC</a:t>
            </a:r>
          </a:p>
        </p:txBody>
      </p:sp>
    </p:spTree>
    <p:extLst>
      <p:ext uri="{BB962C8B-B14F-4D97-AF65-F5344CB8AC3E}">
        <p14:creationId xmlns:p14="http://schemas.microsoft.com/office/powerpoint/2010/main" val="372403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Forecast and Noise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Forecast</a:t>
            </a:r>
          </a:p>
          <a:p>
            <a:pPr lvl="1"/>
            <a:r>
              <a:rPr lang="en-US" dirty="0"/>
              <a:t>Updated for year of submittal and five-year forecast</a:t>
            </a:r>
          </a:p>
          <a:p>
            <a:pPr lvl="1"/>
            <a:r>
              <a:rPr lang="en-US" dirty="0"/>
              <a:t>2023/2028</a:t>
            </a:r>
          </a:p>
          <a:p>
            <a:pPr lvl="0"/>
            <a:r>
              <a:rPr lang="en-US" dirty="0"/>
              <a:t>Noise model version: AEDT 3e</a:t>
            </a:r>
          </a:p>
          <a:p>
            <a:pPr lvl="0"/>
            <a:r>
              <a:rPr lang="en-US" dirty="0"/>
              <a:t>Radar data </a:t>
            </a:r>
          </a:p>
          <a:p>
            <a:pPr lvl="0"/>
            <a:r>
              <a:rPr lang="en-US" dirty="0"/>
              <a:t>Noise monitoring and possible locations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3BC-7389-B445-8E37-677AC52D9D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MH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515</Words>
  <Application>Microsoft Office PowerPoint</Application>
  <PresentationFormat>Widescreen</PresentationFormat>
  <Paragraphs>115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Office Theme</vt:lpstr>
      <vt:lpstr>MVY Part 150 Update</vt:lpstr>
      <vt:lpstr>Agenda</vt:lpstr>
      <vt:lpstr>Scope of Work</vt:lpstr>
      <vt:lpstr>Project Schedule</vt:lpstr>
      <vt:lpstr>Administrative</vt:lpstr>
      <vt:lpstr>FAA Coordination</vt:lpstr>
      <vt:lpstr>Advisory Committees</vt:lpstr>
      <vt:lpstr>Technical Advisory Committee</vt:lpstr>
      <vt:lpstr>Forecast and Noise Analysis</vt:lpstr>
      <vt:lpstr>Discussion /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George, Stacey</dc:creator>
  <cp:lastModifiedBy>Robert C. Mentzer</cp:lastModifiedBy>
  <cp:revision>23</cp:revision>
  <dcterms:created xsi:type="dcterms:W3CDTF">2016-02-18T08:36:10Z</dcterms:created>
  <dcterms:modified xsi:type="dcterms:W3CDTF">2022-10-19T14:41:26Z</dcterms:modified>
</cp:coreProperties>
</file>