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19"/>
  </p:notesMasterIdLst>
  <p:sldIdLst>
    <p:sldId id="256" r:id="rId2"/>
    <p:sldId id="257" r:id="rId3"/>
    <p:sldId id="277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0" r:id="rId13"/>
    <p:sldId id="276" r:id="rId14"/>
    <p:sldId id="271" r:id="rId15"/>
    <p:sldId id="269" r:id="rId16"/>
    <p:sldId id="275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8"/>
    <p:restoredTop sz="94694"/>
  </p:normalViewPr>
  <p:slideViewPr>
    <p:cSldViewPr snapToGrid="0">
      <p:cViewPr varScale="1">
        <p:scale>
          <a:sx n="113" d="100"/>
          <a:sy n="113" d="100"/>
        </p:scale>
        <p:origin x="2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430F0-F287-1246-B3DE-C20B385647E6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7CE90-934B-704B-A192-A6548EE3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3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7CE90-934B-704B-A192-A6548EE35A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31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7CE90-934B-704B-A192-A6548EE35A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52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7CE90-934B-704B-A192-A6548EE35A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0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7CE90-934B-704B-A192-A6548EE35A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1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7CE90-934B-704B-A192-A6548EE35A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3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7" y="4480565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0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5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0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75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9" y="4589467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6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50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1825625"/>
            <a:ext cx="468405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1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98999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11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1" y="2505075"/>
            <a:ext cx="4872135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4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5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8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3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6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49" y="13394"/>
            <a:ext cx="494219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9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6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200"/>
            <a:ext cx="4157472" cy="416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20" y="6382516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9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594" indent="0" algn="l" defTabSz="914377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26" indent="-285744" algn="l" defTabSz="914377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26" indent="0" algn="l" defTabSz="914377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70" indent="-285744" algn="l" defTabSz="914377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6A82B-4290-46E7-BF7E-9119EFAF9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8FDA7-35C1-84FA-E7E9-B3480EAD4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585" y="1127343"/>
            <a:ext cx="3799171" cy="2577229"/>
          </a:xfrm>
        </p:spPr>
        <p:txBody>
          <a:bodyPr>
            <a:normAutofit fontScale="90000"/>
          </a:bodyPr>
          <a:lstStyle/>
          <a:p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Getting to 100% Renewable</a:t>
            </a:r>
            <a:br>
              <a:rPr lang="en-US" sz="4000" dirty="0">
                <a:latin typeface="+mn-lt"/>
              </a:rPr>
            </a:br>
            <a:br>
              <a:rPr lang="en-US" sz="4000" dirty="0"/>
            </a:br>
            <a:r>
              <a:rPr lang="en-US" sz="3100" b="1" dirty="0">
                <a:latin typeface="Palatino" pitchFamily="2" charset="77"/>
                <a:ea typeface="Palatino" pitchFamily="2" charset="77"/>
              </a:rPr>
              <a:t>Building a </a:t>
            </a:r>
            <a:br>
              <a:rPr lang="en-US" sz="3100" b="1" dirty="0">
                <a:latin typeface="Palatino" pitchFamily="2" charset="77"/>
                <a:ea typeface="Palatino" pitchFamily="2" charset="77"/>
              </a:rPr>
            </a:br>
            <a:r>
              <a:rPr lang="en-US" sz="3100" b="1" dirty="0">
                <a:latin typeface="Palatino" pitchFamily="2" charset="77"/>
                <a:ea typeface="Palatino" pitchFamily="2" charset="77"/>
              </a:rPr>
              <a:t>Clean Energy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4E52E-1A4B-7359-F474-F437B9D49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9597" y="4568870"/>
            <a:ext cx="3627159" cy="1299431"/>
          </a:xfrm>
        </p:spPr>
        <p:txBody>
          <a:bodyPr>
            <a:noAutofit/>
          </a:bodyPr>
          <a:lstStyle/>
          <a:p>
            <a:r>
              <a:rPr lang="en-US" sz="2400" dirty="0"/>
              <a:t>Our SHARED RESPONSIBILITY</a:t>
            </a: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C62BEF6D-21E7-433F-93C8-0E236CBAC1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2"/>
          <a:stretch/>
        </p:blipFill>
        <p:spPr>
          <a:xfrm>
            <a:off x="24" y="4"/>
            <a:ext cx="5122313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842A0-91E4-88A3-CC27-97FA8D08B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67834" y="867834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1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1C199AA6-C640-43C5-B2E4-ABA256856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26F0011-A1C4-29AB-CFD6-1D2C7FD0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31" y="609069"/>
            <a:ext cx="5949764" cy="184465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E284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Batteries and solar to supplement generator power will also be needed to increase our resilience in the event of prolonged power failure. 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C1D4D-41EE-6569-E875-6E7657E0F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521" y="2741460"/>
            <a:ext cx="5596687" cy="32483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Aquinnah and Chilmark have been working on designs for microgrids to provide back-up power for critical loads at town buildings.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similar study is now underway to determine strategies for greater resilience at the down-island water departments and well sites.</a:t>
            </a:r>
          </a:p>
          <a:p>
            <a:pPr marL="0" indent="0">
              <a:spcBef>
                <a:spcPts val="0"/>
              </a:spcBef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9ECE57F-2086-4DF3-B63E-98E7849E2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44" y="5267"/>
            <a:ext cx="4726955" cy="68474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ouse with a white fence&#10;&#10;Description automatically generated">
            <a:extLst>
              <a:ext uri="{FF2B5EF4-FFF2-40B4-BE49-F238E27FC236}">
                <a16:creationId xmlns:a16="http://schemas.microsoft.com/office/drawing/2014/main" id="{74DFBCAF-8B3D-96CE-1A6C-F85534C6E0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6304" y="575957"/>
            <a:ext cx="2221473" cy="1692692"/>
          </a:xfrm>
          <a:prstGeom prst="rect">
            <a:avLst/>
          </a:prstGeom>
        </p:spPr>
      </p:pic>
      <p:pic>
        <p:nvPicPr>
          <p:cNvPr id="9" name="Picture 8" descr="A white house with a few windows with Vandalia State House State Historic Site in the background&#10;&#10;Description automatically generated">
            <a:extLst>
              <a:ext uri="{FF2B5EF4-FFF2-40B4-BE49-F238E27FC236}">
                <a16:creationId xmlns:a16="http://schemas.microsoft.com/office/drawing/2014/main" id="{B0340795-EFDF-5AD9-2EBE-21CCF23709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6304" y="2463929"/>
            <a:ext cx="2221473" cy="1861559"/>
          </a:xfrm>
          <a:prstGeom prst="rect">
            <a:avLst/>
          </a:prstGeom>
        </p:spPr>
      </p:pic>
      <p:pic>
        <p:nvPicPr>
          <p:cNvPr id="14" name="Picture 13" descr="A fenced yard with grass and trees&#10;&#10;Description automatically generated">
            <a:extLst>
              <a:ext uri="{FF2B5EF4-FFF2-40B4-BE49-F238E27FC236}">
                <a16:creationId xmlns:a16="http://schemas.microsoft.com/office/drawing/2014/main" id="{DEAE8298-F031-B63D-6CDB-808A9015C4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5" b="-5"/>
          <a:stretch/>
        </p:blipFill>
        <p:spPr>
          <a:xfrm>
            <a:off x="8556304" y="4585491"/>
            <a:ext cx="2221473" cy="1692692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746E72E-FE1D-4650-A3C7-C8ED3834A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75285" y="29503"/>
            <a:ext cx="952999" cy="6797768"/>
            <a:chOff x="11084465" y="29503"/>
            <a:chExt cx="952998" cy="6797768"/>
          </a:xfrm>
          <a:solidFill>
            <a:schemeClr val="bg1"/>
          </a:solidFill>
        </p:grpSpPr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B3F52124-E352-4165-8383-89D5BCB68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22617" y="44533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8">
              <a:extLst>
                <a:ext uri="{FF2B5EF4-FFF2-40B4-BE49-F238E27FC236}">
                  <a16:creationId xmlns:a16="http://schemas.microsoft.com/office/drawing/2014/main" id="{71E01922-B9D5-48B7-A9E8-B3553A8BE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845" y="65544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id="{EC89C621-F82F-45A6-9D76-6AE373813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79248" y="17117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7">
              <a:extLst>
                <a:ext uri="{FF2B5EF4-FFF2-40B4-BE49-F238E27FC236}">
                  <a16:creationId xmlns:a16="http://schemas.microsoft.com/office/drawing/2014/main" id="{F423DDBF-13BD-4C85-8AA6-47C7FCC3E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7653" y="35328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0">
              <a:extLst>
                <a:ext uri="{FF2B5EF4-FFF2-40B4-BE49-F238E27FC236}">
                  <a16:creationId xmlns:a16="http://schemas.microsoft.com/office/drawing/2014/main" id="{C3A18F61-CBDC-4DE6-A3D1-9A25DD2E3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082447" y="6380463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43">
              <a:extLst>
                <a:ext uri="{FF2B5EF4-FFF2-40B4-BE49-F238E27FC236}">
                  <a16:creationId xmlns:a16="http://schemas.microsoft.com/office/drawing/2014/main" id="{27DB5C85-C4FA-4E82-ABBF-1F9876A84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0148" y="671795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51">
              <a:extLst>
                <a:ext uri="{FF2B5EF4-FFF2-40B4-BE49-F238E27FC236}">
                  <a16:creationId xmlns:a16="http://schemas.microsoft.com/office/drawing/2014/main" id="{58862AEB-00CE-4B1E-AA4A-8D799BC18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707" y="647057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53">
              <a:extLst>
                <a:ext uri="{FF2B5EF4-FFF2-40B4-BE49-F238E27FC236}">
                  <a16:creationId xmlns:a16="http://schemas.microsoft.com/office/drawing/2014/main" id="{2AB16F7B-19BD-4BD1-9C7F-84CB8B926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9540" y="620594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55">
              <a:extLst>
                <a:ext uri="{FF2B5EF4-FFF2-40B4-BE49-F238E27FC236}">
                  <a16:creationId xmlns:a16="http://schemas.microsoft.com/office/drawing/2014/main" id="{B678226D-C102-42DE-A912-70513C125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135" y="600613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56">
              <a:extLst>
                <a:ext uri="{FF2B5EF4-FFF2-40B4-BE49-F238E27FC236}">
                  <a16:creationId xmlns:a16="http://schemas.microsoft.com/office/drawing/2014/main" id="{01A6CA5E-360F-443A-BC49-16F2289A4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8119" y="510640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57">
              <a:extLst>
                <a:ext uri="{FF2B5EF4-FFF2-40B4-BE49-F238E27FC236}">
                  <a16:creationId xmlns:a16="http://schemas.microsoft.com/office/drawing/2014/main" id="{86DDB2F9-F6DA-48E7-9EC0-29A629E76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0238" y="577190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0">
              <a:extLst>
                <a:ext uri="{FF2B5EF4-FFF2-40B4-BE49-F238E27FC236}">
                  <a16:creationId xmlns:a16="http://schemas.microsoft.com/office/drawing/2014/main" id="{2B83967F-DE7B-4055-A993-E3B90506B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305" y="556659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61">
              <a:extLst>
                <a:ext uri="{FF2B5EF4-FFF2-40B4-BE49-F238E27FC236}">
                  <a16:creationId xmlns:a16="http://schemas.microsoft.com/office/drawing/2014/main" id="{1C21760C-08CB-4D16-AF92-5497E83ED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805" y="530204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9">
              <a:extLst>
                <a:ext uri="{FF2B5EF4-FFF2-40B4-BE49-F238E27FC236}">
                  <a16:creationId xmlns:a16="http://schemas.microsoft.com/office/drawing/2014/main" id="{C98D3DF4-9341-484F-A394-5F0B7D414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18872" y="664902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0">
              <a:extLst>
                <a:ext uri="{FF2B5EF4-FFF2-40B4-BE49-F238E27FC236}">
                  <a16:creationId xmlns:a16="http://schemas.microsoft.com/office/drawing/2014/main" id="{F3CB989F-5DCD-4A3C-A5BE-30C49BDBB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9356" y="635653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1">
              <a:extLst>
                <a:ext uri="{FF2B5EF4-FFF2-40B4-BE49-F238E27FC236}">
                  <a16:creationId xmlns:a16="http://schemas.microsoft.com/office/drawing/2014/main" id="{6B79B9A0-B7AA-44F9-86EF-142B18553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39941" y="524538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82">
              <a:extLst>
                <a:ext uri="{FF2B5EF4-FFF2-40B4-BE49-F238E27FC236}">
                  <a16:creationId xmlns:a16="http://schemas.microsoft.com/office/drawing/2014/main" id="{7847B683-E2A5-4D3C-8264-9748AB72B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511" y="5489055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83">
              <a:extLst>
                <a:ext uri="{FF2B5EF4-FFF2-40B4-BE49-F238E27FC236}">
                  <a16:creationId xmlns:a16="http://schemas.microsoft.com/office/drawing/2014/main" id="{D05C912D-7DC1-4D6C-81A5-F3A8DF21F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69296" y="5715712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89">
              <a:extLst>
                <a:ext uri="{FF2B5EF4-FFF2-40B4-BE49-F238E27FC236}">
                  <a16:creationId xmlns:a16="http://schemas.microsoft.com/office/drawing/2014/main" id="{4EE72B71-0616-44F9-8CCF-A802AC49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2595" y="605891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90">
              <a:extLst>
                <a:ext uri="{FF2B5EF4-FFF2-40B4-BE49-F238E27FC236}">
                  <a16:creationId xmlns:a16="http://schemas.microsoft.com/office/drawing/2014/main" id="{21323BA8-AAB4-40AD-A739-D90E90CF3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44150" y="5453670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05">
              <a:extLst>
                <a:ext uri="{FF2B5EF4-FFF2-40B4-BE49-F238E27FC236}">
                  <a16:creationId xmlns:a16="http://schemas.microsoft.com/office/drawing/2014/main" id="{7893B704-2B86-451A-B77C-312909D4D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792501" y="551155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07">
              <a:extLst>
                <a:ext uri="{FF2B5EF4-FFF2-40B4-BE49-F238E27FC236}">
                  <a16:creationId xmlns:a16="http://schemas.microsoft.com/office/drawing/2014/main" id="{0F0A9D89-0ABE-4C62-B7BF-19B2E0E03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3807" y="523591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08">
              <a:extLst>
                <a:ext uri="{FF2B5EF4-FFF2-40B4-BE49-F238E27FC236}">
                  <a16:creationId xmlns:a16="http://schemas.microsoft.com/office/drawing/2014/main" id="{103DED4E-D9C7-4F61-80E5-23CAA5570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24688" y="631609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9">
              <a:extLst>
                <a:ext uri="{FF2B5EF4-FFF2-40B4-BE49-F238E27FC236}">
                  <a16:creationId xmlns:a16="http://schemas.microsoft.com/office/drawing/2014/main" id="{0FC8D89D-0E38-4A90-B334-1331F4532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8704" y="580142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1">
              <a:extLst>
                <a:ext uri="{FF2B5EF4-FFF2-40B4-BE49-F238E27FC236}">
                  <a16:creationId xmlns:a16="http://schemas.microsoft.com/office/drawing/2014/main" id="{899822E4-6192-4E98-BDEB-38418DF5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3689" y="6070485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12">
              <a:extLst>
                <a:ext uri="{FF2B5EF4-FFF2-40B4-BE49-F238E27FC236}">
                  <a16:creationId xmlns:a16="http://schemas.microsoft.com/office/drawing/2014/main" id="{F7BAC874-B0E3-4749-8BE4-2A1584F8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2486" y="659761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2">
              <a:extLst>
                <a:ext uri="{FF2B5EF4-FFF2-40B4-BE49-F238E27FC236}">
                  <a16:creationId xmlns:a16="http://schemas.microsoft.com/office/drawing/2014/main" id="{E064AD94-6A95-4E4C-9353-5652FF80A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32857" y="61551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32">
              <a:extLst>
                <a:ext uri="{FF2B5EF4-FFF2-40B4-BE49-F238E27FC236}">
                  <a16:creationId xmlns:a16="http://schemas.microsoft.com/office/drawing/2014/main" id="{F7293E96-88A5-4699-A5B5-4218ED5E4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671" y="413663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33">
              <a:extLst>
                <a:ext uri="{FF2B5EF4-FFF2-40B4-BE49-F238E27FC236}">
                  <a16:creationId xmlns:a16="http://schemas.microsoft.com/office/drawing/2014/main" id="{C175F240-2E6C-429F-BCDF-7F23BA510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668" y="307633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34">
              <a:extLst>
                <a:ext uri="{FF2B5EF4-FFF2-40B4-BE49-F238E27FC236}">
                  <a16:creationId xmlns:a16="http://schemas.microsoft.com/office/drawing/2014/main" id="{B791C00E-18CA-43F1-9195-8A02DD6CB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9576" y="207003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35">
              <a:extLst>
                <a:ext uri="{FF2B5EF4-FFF2-40B4-BE49-F238E27FC236}">
                  <a16:creationId xmlns:a16="http://schemas.microsoft.com/office/drawing/2014/main" id="{8D7E24C9-C59D-4976-B09D-3C6E74306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7468" y="28583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36">
              <a:extLst>
                <a:ext uri="{FF2B5EF4-FFF2-40B4-BE49-F238E27FC236}">
                  <a16:creationId xmlns:a16="http://schemas.microsoft.com/office/drawing/2014/main" id="{35EB91C7-63C9-4F9F-B79E-77B4B4CEF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389379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37">
              <a:extLst>
                <a:ext uri="{FF2B5EF4-FFF2-40B4-BE49-F238E27FC236}">
                  <a16:creationId xmlns:a16="http://schemas.microsoft.com/office/drawing/2014/main" id="{69922549-67BE-496B-8636-09BCD470E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9516" y="4357073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8">
              <a:extLst>
                <a:ext uri="{FF2B5EF4-FFF2-40B4-BE49-F238E27FC236}">
                  <a16:creationId xmlns:a16="http://schemas.microsoft.com/office/drawing/2014/main" id="{DC4108D7-7B33-4FFF-BFEA-282716BE9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9441" y="2569203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39">
              <a:extLst>
                <a:ext uri="{FF2B5EF4-FFF2-40B4-BE49-F238E27FC236}">
                  <a16:creationId xmlns:a16="http://schemas.microsoft.com/office/drawing/2014/main" id="{F03A0536-9DAD-484B-AEB6-18F001B4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788" y="2315841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40">
              <a:extLst>
                <a:ext uri="{FF2B5EF4-FFF2-40B4-BE49-F238E27FC236}">
                  <a16:creationId xmlns:a16="http://schemas.microsoft.com/office/drawing/2014/main" id="{99789B6C-9DCE-4AEE-90F7-13DA6E439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280" y="485914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41">
              <a:extLst>
                <a:ext uri="{FF2B5EF4-FFF2-40B4-BE49-F238E27FC236}">
                  <a16:creationId xmlns:a16="http://schemas.microsoft.com/office/drawing/2014/main" id="{831C1750-AC2E-4CD0-83A8-20FA064D8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18185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42">
              <a:extLst>
                <a:ext uri="{FF2B5EF4-FFF2-40B4-BE49-F238E27FC236}">
                  <a16:creationId xmlns:a16="http://schemas.microsoft.com/office/drawing/2014/main" id="{0DCBD734-C4D9-447F-9F42-229E7067D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3871" y="184506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44">
              <a:extLst>
                <a:ext uri="{FF2B5EF4-FFF2-40B4-BE49-F238E27FC236}">
                  <a16:creationId xmlns:a16="http://schemas.microsoft.com/office/drawing/2014/main" id="{3260DB14-9B09-4280-8E04-EE9408361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373" y="337318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45">
              <a:extLst>
                <a:ext uri="{FF2B5EF4-FFF2-40B4-BE49-F238E27FC236}">
                  <a16:creationId xmlns:a16="http://schemas.microsoft.com/office/drawing/2014/main" id="{A9E42E47-4694-40E3-869E-7D924E95B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232" y="159940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46">
              <a:extLst>
                <a:ext uri="{FF2B5EF4-FFF2-40B4-BE49-F238E27FC236}">
                  <a16:creationId xmlns:a16="http://schemas.microsoft.com/office/drawing/2014/main" id="{1E0E0EEB-B8C1-4FB3-9F01-23CE571FA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6212" y="462652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47">
              <a:extLst>
                <a:ext uri="{FF2B5EF4-FFF2-40B4-BE49-F238E27FC236}">
                  <a16:creationId xmlns:a16="http://schemas.microsoft.com/office/drawing/2014/main" id="{AB4AA5CC-68D5-4E03-950B-984B3222B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1483" y="3610834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48">
              <a:extLst>
                <a:ext uri="{FF2B5EF4-FFF2-40B4-BE49-F238E27FC236}">
                  <a16:creationId xmlns:a16="http://schemas.microsoft.com/office/drawing/2014/main" id="{6EBB46DA-775B-4CE1-B167-5DF65A4A4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60404" y="384348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49">
              <a:extLst>
                <a:ext uri="{FF2B5EF4-FFF2-40B4-BE49-F238E27FC236}">
                  <a16:creationId xmlns:a16="http://schemas.microsoft.com/office/drawing/2014/main" id="{C1C6CB95-8AE5-4EBA-89C5-E58413081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8882" y="920437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62">
              <a:extLst>
                <a:ext uri="{FF2B5EF4-FFF2-40B4-BE49-F238E27FC236}">
                  <a16:creationId xmlns:a16="http://schemas.microsoft.com/office/drawing/2014/main" id="{BD47A074-EABD-4963-AAE7-ED6833A4D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3136" y="451325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63">
              <a:extLst>
                <a:ext uri="{FF2B5EF4-FFF2-40B4-BE49-F238E27FC236}">
                  <a16:creationId xmlns:a16="http://schemas.microsoft.com/office/drawing/2014/main" id="{C8BD8623-B263-4415-B1A2-6DDFA3A09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887" y="3292339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64">
              <a:extLst>
                <a:ext uri="{FF2B5EF4-FFF2-40B4-BE49-F238E27FC236}">
                  <a16:creationId xmlns:a16="http://schemas.microsoft.com/office/drawing/2014/main" id="{9E40997E-923C-480C-AC61-3D6092638D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87119" y="475626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65">
              <a:extLst>
                <a:ext uri="{FF2B5EF4-FFF2-40B4-BE49-F238E27FC236}">
                  <a16:creationId xmlns:a16="http://schemas.microsoft.com/office/drawing/2014/main" id="{8D1AD941-61CF-4534-95F8-947CAF2BD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2438" y="363346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66">
              <a:extLst>
                <a:ext uri="{FF2B5EF4-FFF2-40B4-BE49-F238E27FC236}">
                  <a16:creationId xmlns:a16="http://schemas.microsoft.com/office/drawing/2014/main" id="{C522EC68-FFC3-48F0-898B-148D79B1C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909" y="2054390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67">
              <a:extLst>
                <a:ext uri="{FF2B5EF4-FFF2-40B4-BE49-F238E27FC236}">
                  <a16:creationId xmlns:a16="http://schemas.microsoft.com/office/drawing/2014/main" id="{EC9ABB57-CA2B-4A84-A27E-9D782A9E0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98145" y="2831840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68">
              <a:extLst>
                <a:ext uri="{FF2B5EF4-FFF2-40B4-BE49-F238E27FC236}">
                  <a16:creationId xmlns:a16="http://schemas.microsoft.com/office/drawing/2014/main" id="{38CF8657-0138-4B51-8FBB-34ABC5433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292" y="416886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69">
              <a:extLst>
                <a:ext uri="{FF2B5EF4-FFF2-40B4-BE49-F238E27FC236}">
                  <a16:creationId xmlns:a16="http://schemas.microsoft.com/office/drawing/2014/main" id="{3EBFCC3B-6BBE-4077-9E5A-574F66A07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792" y="177214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70">
              <a:extLst>
                <a:ext uri="{FF2B5EF4-FFF2-40B4-BE49-F238E27FC236}">
                  <a16:creationId xmlns:a16="http://schemas.microsoft.com/office/drawing/2014/main" id="{02176DA0-1A18-47DF-BC3C-625D07627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3871" y="1216307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71">
              <a:extLst>
                <a:ext uri="{FF2B5EF4-FFF2-40B4-BE49-F238E27FC236}">
                  <a16:creationId xmlns:a16="http://schemas.microsoft.com/office/drawing/2014/main" id="{8CC53DE7-AA17-4D5B-9163-F61AF064D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6541" y="231401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72">
              <a:extLst>
                <a:ext uri="{FF2B5EF4-FFF2-40B4-BE49-F238E27FC236}">
                  <a16:creationId xmlns:a16="http://schemas.microsoft.com/office/drawing/2014/main" id="{63DBFCEB-36B9-44DC-AB3A-63270C24D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9804" y="254087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73">
              <a:extLst>
                <a:ext uri="{FF2B5EF4-FFF2-40B4-BE49-F238E27FC236}">
                  <a16:creationId xmlns:a16="http://schemas.microsoft.com/office/drawing/2014/main" id="{E01F2812-6606-4B69-8ED2-18E7D54C1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4678" y="304703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74">
              <a:extLst>
                <a:ext uri="{FF2B5EF4-FFF2-40B4-BE49-F238E27FC236}">
                  <a16:creationId xmlns:a16="http://schemas.microsoft.com/office/drawing/2014/main" id="{82F46C43-3401-41D4-B7E1-DB52E72A4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30776" y="143003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75">
              <a:extLst>
                <a:ext uri="{FF2B5EF4-FFF2-40B4-BE49-F238E27FC236}">
                  <a16:creationId xmlns:a16="http://schemas.microsoft.com/office/drawing/2014/main" id="{6297B234-4D50-4050-A7EE-879A883A8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628" y="5018066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77">
              <a:extLst>
                <a:ext uri="{FF2B5EF4-FFF2-40B4-BE49-F238E27FC236}">
                  <a16:creationId xmlns:a16="http://schemas.microsoft.com/office/drawing/2014/main" id="{2354E07E-F910-40EB-A2B6-AB3746A7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6342" y="385704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85">
              <a:extLst>
                <a:ext uri="{FF2B5EF4-FFF2-40B4-BE49-F238E27FC236}">
                  <a16:creationId xmlns:a16="http://schemas.microsoft.com/office/drawing/2014/main" id="{065AFD51-2981-41CE-B68A-696E31FF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4010" y="100719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87">
              <a:extLst>
                <a:ext uri="{FF2B5EF4-FFF2-40B4-BE49-F238E27FC236}">
                  <a16:creationId xmlns:a16="http://schemas.microsoft.com/office/drawing/2014/main" id="{CA881FF0-200A-4E6D-B7C7-0012337DB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9442" y="79069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88">
              <a:extLst>
                <a:ext uri="{FF2B5EF4-FFF2-40B4-BE49-F238E27FC236}">
                  <a16:creationId xmlns:a16="http://schemas.microsoft.com/office/drawing/2014/main" id="{99E329A4-F5DC-430F-9E07-A2AB6AD7B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87374" y="182832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91">
              <a:extLst>
                <a:ext uri="{FF2B5EF4-FFF2-40B4-BE49-F238E27FC236}">
                  <a16:creationId xmlns:a16="http://schemas.microsoft.com/office/drawing/2014/main" id="{4C28F30E-2DEE-471A-AEE0-F9738BCBB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5835" y="4740844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92">
              <a:extLst>
                <a:ext uri="{FF2B5EF4-FFF2-40B4-BE49-F238E27FC236}">
                  <a16:creationId xmlns:a16="http://schemas.microsoft.com/office/drawing/2014/main" id="{4512215A-BDCA-4930-9C35-E08CA139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43618" y="501491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93">
              <a:extLst>
                <a:ext uri="{FF2B5EF4-FFF2-40B4-BE49-F238E27FC236}">
                  <a16:creationId xmlns:a16="http://schemas.microsoft.com/office/drawing/2014/main" id="{662DCC4F-ACC6-4305-9170-8088B7EF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8432" y="422210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94">
              <a:extLst>
                <a:ext uri="{FF2B5EF4-FFF2-40B4-BE49-F238E27FC236}">
                  <a16:creationId xmlns:a16="http://schemas.microsoft.com/office/drawing/2014/main" id="{8E48D8C9-41D7-4D94-A99F-1E96CAB03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72692" y="211625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95">
              <a:extLst>
                <a:ext uri="{FF2B5EF4-FFF2-40B4-BE49-F238E27FC236}">
                  <a16:creationId xmlns:a16="http://schemas.microsoft.com/office/drawing/2014/main" id="{E45D443C-085F-47F6-BD18-8822A9389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78" y="448735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96">
              <a:extLst>
                <a:ext uri="{FF2B5EF4-FFF2-40B4-BE49-F238E27FC236}">
                  <a16:creationId xmlns:a16="http://schemas.microsoft.com/office/drawing/2014/main" id="{A2AAABE2-CC12-4F4C-92D9-C346A810A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93" y="390257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97">
              <a:extLst>
                <a:ext uri="{FF2B5EF4-FFF2-40B4-BE49-F238E27FC236}">
                  <a16:creationId xmlns:a16="http://schemas.microsoft.com/office/drawing/2014/main" id="{B279DF59-6965-4136-B3A6-E3F8B41C3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59" y="268066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98">
              <a:extLst>
                <a:ext uri="{FF2B5EF4-FFF2-40B4-BE49-F238E27FC236}">
                  <a16:creationId xmlns:a16="http://schemas.microsoft.com/office/drawing/2014/main" id="{A5F5AA3E-090D-4A1F-BE01-24BE897DB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410" y="324155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99">
              <a:extLst>
                <a:ext uri="{FF2B5EF4-FFF2-40B4-BE49-F238E27FC236}">
                  <a16:creationId xmlns:a16="http://schemas.microsoft.com/office/drawing/2014/main" id="{F1850807-5F04-46F0-8CF6-4EEB4A823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51512" y="2915059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00">
              <a:extLst>
                <a:ext uri="{FF2B5EF4-FFF2-40B4-BE49-F238E27FC236}">
                  <a16:creationId xmlns:a16="http://schemas.microsoft.com/office/drawing/2014/main" id="{E059780E-D774-42F5-8F7A-901478046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1" y="359842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01">
              <a:extLst>
                <a:ext uri="{FF2B5EF4-FFF2-40B4-BE49-F238E27FC236}">
                  <a16:creationId xmlns:a16="http://schemas.microsoft.com/office/drawing/2014/main" id="{DA78580E-062B-4EFA-AA30-F064AE918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37" y="240246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02">
              <a:extLst>
                <a:ext uri="{FF2B5EF4-FFF2-40B4-BE49-F238E27FC236}">
                  <a16:creationId xmlns:a16="http://schemas.microsoft.com/office/drawing/2014/main" id="{008BEBC3-1096-4D30-8017-FEB4357E5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0694" y="1824126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03">
              <a:extLst>
                <a:ext uri="{FF2B5EF4-FFF2-40B4-BE49-F238E27FC236}">
                  <a16:creationId xmlns:a16="http://schemas.microsoft.com/office/drawing/2014/main" id="{6CAAC81E-8F3D-409E-8829-01555653E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291" y="15504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04">
              <a:extLst>
                <a:ext uri="{FF2B5EF4-FFF2-40B4-BE49-F238E27FC236}">
                  <a16:creationId xmlns:a16="http://schemas.microsoft.com/office/drawing/2014/main" id="{5DD563D8-19AE-4641-A5C2-23BD70CC1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16643" y="511663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13">
              <a:extLst>
                <a:ext uri="{FF2B5EF4-FFF2-40B4-BE49-F238E27FC236}">
                  <a16:creationId xmlns:a16="http://schemas.microsoft.com/office/drawing/2014/main" id="{DD7456E6-0C08-424E-A649-5A0BC4F49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643" y="272545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14">
              <a:extLst>
                <a:ext uri="{FF2B5EF4-FFF2-40B4-BE49-F238E27FC236}">
                  <a16:creationId xmlns:a16="http://schemas.microsoft.com/office/drawing/2014/main" id="{0EFD4780-14EB-4577-A9CA-C0009C9C9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783" y="396240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15">
              <a:extLst>
                <a:ext uri="{FF2B5EF4-FFF2-40B4-BE49-F238E27FC236}">
                  <a16:creationId xmlns:a16="http://schemas.microsoft.com/office/drawing/2014/main" id="{EE7FF10B-1365-4C19-9658-80783B5C6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8496" y="3299546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17">
              <a:extLst>
                <a:ext uri="{FF2B5EF4-FFF2-40B4-BE49-F238E27FC236}">
                  <a16:creationId xmlns:a16="http://schemas.microsoft.com/office/drawing/2014/main" id="{C03AE6B3-EB61-4127-8AB1-466E3B074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80294" y="1603867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18">
              <a:extLst>
                <a:ext uri="{FF2B5EF4-FFF2-40B4-BE49-F238E27FC236}">
                  <a16:creationId xmlns:a16="http://schemas.microsoft.com/office/drawing/2014/main" id="{658DCF8F-133B-4391-AD44-6A5ABA2F4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9900" y="90635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19">
              <a:extLst>
                <a:ext uri="{FF2B5EF4-FFF2-40B4-BE49-F238E27FC236}">
                  <a16:creationId xmlns:a16="http://schemas.microsoft.com/office/drawing/2014/main" id="{950EEBD5-0FE4-4392-90B2-78B43179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177" y="117559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20">
              <a:extLst>
                <a:ext uri="{FF2B5EF4-FFF2-40B4-BE49-F238E27FC236}">
                  <a16:creationId xmlns:a16="http://schemas.microsoft.com/office/drawing/2014/main" id="{31B8DC5A-3692-4E81-B5C7-3C1F358DB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1828" y="38805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21">
              <a:extLst>
                <a:ext uri="{FF2B5EF4-FFF2-40B4-BE49-F238E27FC236}">
                  <a16:creationId xmlns:a16="http://schemas.microsoft.com/office/drawing/2014/main" id="{FB62D67F-8646-4688-925E-F1BBCE4AB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379" y="12012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00">
              <a:extLst>
                <a:ext uri="{FF2B5EF4-FFF2-40B4-BE49-F238E27FC236}">
                  <a16:creationId xmlns:a16="http://schemas.microsoft.com/office/drawing/2014/main" id="{74E52BC7-1E2B-477F-90CA-95AEBC1F1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0" y="4682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2373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3" y="5267"/>
            <a:ext cx="6095999" cy="68474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EE7BB-1251-35BF-3C42-1DDD2969B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78" y="661280"/>
            <a:ext cx="4952849" cy="619145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of the concerns is –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there enough power for people to transition to all-electric?</a:t>
            </a:r>
            <a:endParaRPr lang="en-US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Eversource will be installing 2 new cables in 2025—one is new, one is a replacement.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predict that this will provide 140% of the power we will need in 2050.</a:t>
            </a:r>
            <a:endParaRPr lang="en-US" dirty="0"/>
          </a:p>
        </p:txBody>
      </p:sp>
      <p:pic>
        <p:nvPicPr>
          <p:cNvPr id="4" name="Picture 3" descr="A map of cable route&#10;&#10;Description automatically generated">
            <a:extLst>
              <a:ext uri="{FF2B5EF4-FFF2-40B4-BE49-F238E27FC236}">
                <a16:creationId xmlns:a16="http://schemas.microsoft.com/office/drawing/2014/main" id="{3339D61F-AD4A-2952-9D69-D0A0F23D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77" y="496254"/>
            <a:ext cx="5072099" cy="58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23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8BB7-F76B-E608-E7F4-5C4F266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14" y="527458"/>
            <a:ext cx="10201501" cy="603696"/>
          </a:xfrm>
        </p:spPr>
        <p:txBody>
          <a:bodyPr>
            <a:normAutofit fontScale="90000"/>
          </a:bodyPr>
          <a:lstStyle/>
          <a:p>
            <a:br>
              <a:rPr lang="en-US" sz="2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1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Page 8, you will see information about our energy use. </a:t>
            </a:r>
            <a:b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C1D4D-41EE-6569-E875-6E7657E0F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000" y="1794932"/>
            <a:ext cx="3358202" cy="453561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45% of our fossil fuel energy use is for transportation.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are installing greater numbers of heat pumps here and EVs are slowly being adopted but we are not yet on a significant downward trend.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09592-4A9A-F9E5-2405-2F0591919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201" y="1289855"/>
            <a:ext cx="4314294" cy="3996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8CA594-9322-F759-4994-067DADED1A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3489" y="3847913"/>
            <a:ext cx="2920015" cy="267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01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8BB7-F76B-E608-E7F4-5C4F266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34" y="527453"/>
            <a:ext cx="10703951" cy="1727232"/>
          </a:xfrm>
        </p:spPr>
        <p:txBody>
          <a:bodyPr>
            <a:normAutofit fontScale="90000"/>
          </a:bodyPr>
          <a:lstStyle/>
          <a:p>
            <a:br>
              <a:rPr lang="en-US" sz="2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ferries are 14% of our transportation fossil-fuel usage. </a:t>
            </a:r>
            <a:br>
              <a:rPr lang="en-US" sz="2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Ferries Now was a year ago.  </a:t>
            </a:r>
            <a:b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C1D4D-41EE-6569-E875-6E7657E0F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130" y="1836081"/>
            <a:ext cx="4981644" cy="453038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Steamship Board has approved $750K for the design of a hybrid “Woods Hole” ferry.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Their strategic plan calls </a:t>
            </a:r>
            <a:r>
              <a:rPr lang="en-US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a formal plan for vessel replacement that incorporates hybrid conversion or acquisition and resilient design principles at </a:t>
            </a:r>
            <a:r>
              <a:rPr lang="en-US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terminals.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will need a plan for shoreside charging infrastructure for ALL ferries that come to the Vineyard as well as plans for greater resilience at all ports.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 large white boat on the water&#10;&#10;Description automatically generated">
            <a:extLst>
              <a:ext uri="{FF2B5EF4-FFF2-40B4-BE49-F238E27FC236}">
                <a16:creationId xmlns:a16="http://schemas.microsoft.com/office/drawing/2014/main" id="{D7156D4A-7297-A623-FD47-1FE71795F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2191"/>
            <a:ext cx="5352870" cy="36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52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C199AA6-C640-43C5-B2E4-ABA256856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C0D34-169C-790B-872D-8CBBF97C7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92" y="482214"/>
            <a:ext cx="5430348" cy="70505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can WE meet the 100% goal?</a:t>
            </a:r>
            <a:b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3C417-4ED7-B88E-3148-8CC42DD74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49" y="1225558"/>
            <a:ext cx="6185695" cy="503161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  </a:t>
            </a:r>
            <a:r>
              <a:rPr lang="en-US" sz="8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Reduce carbon emissions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Transition to a 100% Carbon-Free Electrical Supply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Offshore Wind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Capture and Store Carbon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endParaRPr lang="en-US" sz="6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   </a:t>
            </a:r>
            <a:r>
              <a:rPr lang="en-US" sz="8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Increase local energy generation and resilience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Solar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Storage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Make our Electricity Supply Resilient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endParaRPr lang="en-US" sz="6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   </a:t>
            </a:r>
            <a:r>
              <a:rPr lang="en-US" sz="8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Reduce energy use in buildings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Insulate and tighten up building envelopes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r>
              <a:rPr lang="en-US" sz="64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Adopt the </a:t>
            </a: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most energy-efficient Building Codes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 in training a skilled workforce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endParaRPr lang="en-US" sz="6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   </a:t>
            </a:r>
            <a:r>
              <a:rPr lang="en-US" sz="8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Transition building energy use to all-electric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Electrify heating, hot water and cooking equipment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Heat pumps, hybrid electric water heaters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r>
              <a:rPr lang="en-US" sz="6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Induction stoves</a:t>
            </a:r>
          </a:p>
          <a:p>
            <a:pPr marL="457189" lvl="1">
              <a:lnSpc>
                <a:spcPct val="120000"/>
              </a:lnSpc>
              <a:spcBef>
                <a:spcPts val="0"/>
              </a:spcBef>
            </a:pPr>
            <a:endParaRPr lang="en-US" sz="6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sz="11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ECE57F-2086-4DF3-B63E-98E7849E2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44" y="5267"/>
            <a:ext cx="4726955" cy="68474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and person in a room&#10;&#10;Description automatically generated">
            <a:extLst>
              <a:ext uri="{FF2B5EF4-FFF2-40B4-BE49-F238E27FC236}">
                <a16:creationId xmlns:a16="http://schemas.microsoft.com/office/drawing/2014/main" id="{6275CBF3-2E22-6240-58F7-34C6535D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8112365" y="334629"/>
            <a:ext cx="2678803" cy="2041163"/>
          </a:xfrm>
          <a:prstGeom prst="rect">
            <a:avLst/>
          </a:prstGeom>
        </p:spPr>
      </p:pic>
      <p:pic>
        <p:nvPicPr>
          <p:cNvPr id="5" name="Picture 4" descr="A diagram of a company's code&#10;&#10;Description automatically generated">
            <a:extLst>
              <a:ext uri="{FF2B5EF4-FFF2-40B4-BE49-F238E27FC236}">
                <a16:creationId xmlns:a16="http://schemas.microsoft.com/office/drawing/2014/main" id="{C9AFA2AE-F8A3-2837-0057-0D2CE92842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3360" y="2358534"/>
            <a:ext cx="2685329" cy="2028591"/>
          </a:xfrm>
          <a:prstGeom prst="rect">
            <a:avLst/>
          </a:prstGeom>
        </p:spPr>
      </p:pic>
      <p:pic>
        <p:nvPicPr>
          <p:cNvPr id="9" name="Picture 8" descr="A pan with food on it&#10;&#10;Description automatically generated">
            <a:extLst>
              <a:ext uri="{FF2B5EF4-FFF2-40B4-BE49-F238E27FC236}">
                <a16:creationId xmlns:a16="http://schemas.microsoft.com/office/drawing/2014/main" id="{B12C0DDF-0FF4-A092-B235-EFFF2A8EAD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8729" y="4417872"/>
            <a:ext cx="2669824" cy="20343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746E72E-FE1D-4650-A3C7-C8ED3834A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75285" y="29503"/>
            <a:ext cx="952999" cy="6797768"/>
            <a:chOff x="11084465" y="29503"/>
            <a:chExt cx="952998" cy="6797768"/>
          </a:xfrm>
          <a:solidFill>
            <a:schemeClr val="bg1"/>
          </a:solidFill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3F52124-E352-4165-8383-89D5BCB68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22617" y="44533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71E01922-B9D5-48B7-A9E8-B3553A8BE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845" y="65544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EC89C621-F82F-45A6-9D76-6AE373813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79248" y="17117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423DDBF-13BD-4C85-8AA6-47C7FCC3E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7653" y="35328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C3A18F61-CBDC-4DE6-A3D1-9A25DD2E3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082447" y="6380463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27DB5C85-C4FA-4E82-ABBF-1F9876A84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0148" y="671795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58862AEB-00CE-4B1E-AA4A-8D799BC18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707" y="647057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AB16F7B-19BD-4BD1-9C7F-84CB8B926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9540" y="620594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678226D-C102-42DE-A912-70513C125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135" y="600613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01A6CA5E-360F-443A-BC49-16F2289A4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8119" y="510640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86DDB2F9-F6DA-48E7-9EC0-29A629E76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0238" y="577190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2B83967F-DE7B-4055-A993-E3B90506B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305" y="556659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1C21760C-08CB-4D16-AF92-5497E83ED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805" y="530204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9">
              <a:extLst>
                <a:ext uri="{FF2B5EF4-FFF2-40B4-BE49-F238E27FC236}">
                  <a16:creationId xmlns:a16="http://schemas.microsoft.com/office/drawing/2014/main" id="{C98D3DF4-9341-484F-A394-5F0B7D414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18872" y="664902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F3CB989F-5DCD-4A3C-A5BE-30C49BDBB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9356" y="635653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6B79B9A0-B7AA-44F9-86EF-142B18553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39941" y="524538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7847B683-E2A5-4D3C-8264-9748AB72B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511" y="5489055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3">
              <a:extLst>
                <a:ext uri="{FF2B5EF4-FFF2-40B4-BE49-F238E27FC236}">
                  <a16:creationId xmlns:a16="http://schemas.microsoft.com/office/drawing/2014/main" id="{D05C912D-7DC1-4D6C-81A5-F3A8DF21F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69296" y="5715712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9">
              <a:extLst>
                <a:ext uri="{FF2B5EF4-FFF2-40B4-BE49-F238E27FC236}">
                  <a16:creationId xmlns:a16="http://schemas.microsoft.com/office/drawing/2014/main" id="{4EE72B71-0616-44F9-8CCF-A802AC49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2595" y="605891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90">
              <a:extLst>
                <a:ext uri="{FF2B5EF4-FFF2-40B4-BE49-F238E27FC236}">
                  <a16:creationId xmlns:a16="http://schemas.microsoft.com/office/drawing/2014/main" id="{21323BA8-AAB4-40AD-A739-D90E90CF3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44150" y="5453670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5">
              <a:extLst>
                <a:ext uri="{FF2B5EF4-FFF2-40B4-BE49-F238E27FC236}">
                  <a16:creationId xmlns:a16="http://schemas.microsoft.com/office/drawing/2014/main" id="{7893B704-2B86-451A-B77C-312909D4D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792501" y="551155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7">
              <a:extLst>
                <a:ext uri="{FF2B5EF4-FFF2-40B4-BE49-F238E27FC236}">
                  <a16:creationId xmlns:a16="http://schemas.microsoft.com/office/drawing/2014/main" id="{0F0A9D89-0ABE-4C62-B7BF-19B2E0E03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3807" y="523591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8">
              <a:extLst>
                <a:ext uri="{FF2B5EF4-FFF2-40B4-BE49-F238E27FC236}">
                  <a16:creationId xmlns:a16="http://schemas.microsoft.com/office/drawing/2014/main" id="{103DED4E-D9C7-4F61-80E5-23CAA5570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24688" y="631609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9">
              <a:extLst>
                <a:ext uri="{FF2B5EF4-FFF2-40B4-BE49-F238E27FC236}">
                  <a16:creationId xmlns:a16="http://schemas.microsoft.com/office/drawing/2014/main" id="{0FC8D89D-0E38-4A90-B334-1331F4532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8704" y="580142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899822E4-6192-4E98-BDEB-38418DF5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3689" y="6070485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2">
              <a:extLst>
                <a:ext uri="{FF2B5EF4-FFF2-40B4-BE49-F238E27FC236}">
                  <a16:creationId xmlns:a16="http://schemas.microsoft.com/office/drawing/2014/main" id="{F7BAC874-B0E3-4749-8BE4-2A1584F8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2486" y="659761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2">
              <a:extLst>
                <a:ext uri="{FF2B5EF4-FFF2-40B4-BE49-F238E27FC236}">
                  <a16:creationId xmlns:a16="http://schemas.microsoft.com/office/drawing/2014/main" id="{E064AD94-6A95-4E4C-9353-5652FF80A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32857" y="61551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F7293E96-88A5-4699-A5B5-4218ED5E4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671" y="413663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C175F240-2E6C-429F-BCDF-7F23BA510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668" y="307633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B791C00E-18CA-43F1-9195-8A02DD6CB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9576" y="207003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8D7E24C9-C59D-4976-B09D-3C6E74306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7468" y="28583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5EB91C7-63C9-4F9F-B79E-77B4B4CEF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389379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69922549-67BE-496B-8636-09BCD470E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9516" y="4357073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C4108D7-7B33-4FFF-BFEA-282716BE9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9441" y="2569203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F03A0536-9DAD-484B-AEB6-18F001B4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788" y="2315841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9789B6C-9DCE-4AEE-90F7-13DA6E439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280" y="485914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831C1750-AC2E-4CD0-83A8-20FA064D8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18185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0DCBD734-C4D9-447F-9F42-229E7067D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3871" y="184506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3260DB14-9B09-4280-8E04-EE9408361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373" y="337318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A9E42E47-4694-40E3-869E-7D924E95B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232" y="159940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1E0E0EEB-B8C1-4FB3-9F01-23CE571FA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6212" y="462652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AB4AA5CC-68D5-4E03-950B-984B3222B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1483" y="3610834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6EBB46DA-775B-4CE1-B167-5DF65A4A4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60404" y="384348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C1C6CB95-8AE5-4EBA-89C5-E58413081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8882" y="920437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BD47A074-EABD-4963-AAE7-ED6833A4D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3136" y="451325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8BD8623-B263-4415-B1A2-6DDFA3A09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887" y="3292339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E40997E-923C-480C-AC61-3D6092638D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87119" y="475626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D1AD941-61CF-4534-95F8-947CAF2BD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2438" y="363346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C522EC68-FFC3-48F0-898B-148D79B1C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909" y="2054390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C9ABB57-CA2B-4A84-A27E-9D782A9E0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98145" y="2831840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8CF8657-0138-4B51-8FBB-34ABC5433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292" y="416886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3EBFCC3B-6BBE-4077-9E5A-574F66A07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792" y="177214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02176DA0-1A18-47DF-BC3C-625D07627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3871" y="1216307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8CC53DE7-AA17-4D5B-9163-F61AF064D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6541" y="231401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3DBFCEB-36B9-44DC-AB3A-63270C24D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9804" y="254087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E01F2812-6606-4B69-8ED2-18E7D54C1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4678" y="304703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82F46C43-3401-41D4-B7E1-DB52E72A4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30776" y="143003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6297B234-4D50-4050-A7EE-879A883A8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628" y="5018066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2354E07E-F910-40EB-A2B6-AB3746A7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6342" y="385704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065AFD51-2981-41CE-B68A-696E31FF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4010" y="100719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7">
              <a:extLst>
                <a:ext uri="{FF2B5EF4-FFF2-40B4-BE49-F238E27FC236}">
                  <a16:creationId xmlns:a16="http://schemas.microsoft.com/office/drawing/2014/main" id="{CA881FF0-200A-4E6D-B7C7-0012337DB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9442" y="79069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8">
              <a:extLst>
                <a:ext uri="{FF2B5EF4-FFF2-40B4-BE49-F238E27FC236}">
                  <a16:creationId xmlns:a16="http://schemas.microsoft.com/office/drawing/2014/main" id="{99E329A4-F5DC-430F-9E07-A2AB6AD7B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87374" y="182832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91">
              <a:extLst>
                <a:ext uri="{FF2B5EF4-FFF2-40B4-BE49-F238E27FC236}">
                  <a16:creationId xmlns:a16="http://schemas.microsoft.com/office/drawing/2014/main" id="{4C28F30E-2DEE-471A-AEE0-F9738BCBB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5835" y="4740844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92">
              <a:extLst>
                <a:ext uri="{FF2B5EF4-FFF2-40B4-BE49-F238E27FC236}">
                  <a16:creationId xmlns:a16="http://schemas.microsoft.com/office/drawing/2014/main" id="{4512215A-BDCA-4930-9C35-E08CA139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43618" y="501491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3">
              <a:extLst>
                <a:ext uri="{FF2B5EF4-FFF2-40B4-BE49-F238E27FC236}">
                  <a16:creationId xmlns:a16="http://schemas.microsoft.com/office/drawing/2014/main" id="{662DCC4F-ACC6-4305-9170-8088B7EF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8432" y="422210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4">
              <a:extLst>
                <a:ext uri="{FF2B5EF4-FFF2-40B4-BE49-F238E27FC236}">
                  <a16:creationId xmlns:a16="http://schemas.microsoft.com/office/drawing/2014/main" id="{8E48D8C9-41D7-4D94-A99F-1E96CAB03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72692" y="211625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95">
              <a:extLst>
                <a:ext uri="{FF2B5EF4-FFF2-40B4-BE49-F238E27FC236}">
                  <a16:creationId xmlns:a16="http://schemas.microsoft.com/office/drawing/2014/main" id="{E45D443C-085F-47F6-BD18-8822A9389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78" y="448735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6">
              <a:extLst>
                <a:ext uri="{FF2B5EF4-FFF2-40B4-BE49-F238E27FC236}">
                  <a16:creationId xmlns:a16="http://schemas.microsoft.com/office/drawing/2014/main" id="{A2AAABE2-CC12-4F4C-92D9-C346A810A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93" y="390257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B279DF59-6965-4136-B3A6-E3F8B41C3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59" y="268066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A5F5AA3E-090D-4A1F-BE01-24BE897DB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410" y="324155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F1850807-5F04-46F0-8CF6-4EEB4A823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51512" y="2915059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0">
              <a:extLst>
                <a:ext uri="{FF2B5EF4-FFF2-40B4-BE49-F238E27FC236}">
                  <a16:creationId xmlns:a16="http://schemas.microsoft.com/office/drawing/2014/main" id="{E059780E-D774-42F5-8F7A-901478046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1" y="359842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1">
              <a:extLst>
                <a:ext uri="{FF2B5EF4-FFF2-40B4-BE49-F238E27FC236}">
                  <a16:creationId xmlns:a16="http://schemas.microsoft.com/office/drawing/2014/main" id="{DA78580E-062B-4EFA-AA30-F064AE918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37" y="240246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2">
              <a:extLst>
                <a:ext uri="{FF2B5EF4-FFF2-40B4-BE49-F238E27FC236}">
                  <a16:creationId xmlns:a16="http://schemas.microsoft.com/office/drawing/2014/main" id="{008BEBC3-1096-4D30-8017-FEB4357E5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0694" y="1824126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3">
              <a:extLst>
                <a:ext uri="{FF2B5EF4-FFF2-40B4-BE49-F238E27FC236}">
                  <a16:creationId xmlns:a16="http://schemas.microsoft.com/office/drawing/2014/main" id="{6CAAC81E-8F3D-409E-8829-01555653E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291" y="15504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4">
              <a:extLst>
                <a:ext uri="{FF2B5EF4-FFF2-40B4-BE49-F238E27FC236}">
                  <a16:creationId xmlns:a16="http://schemas.microsoft.com/office/drawing/2014/main" id="{5DD563D8-19AE-4641-A5C2-23BD70CC1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16643" y="511663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3">
              <a:extLst>
                <a:ext uri="{FF2B5EF4-FFF2-40B4-BE49-F238E27FC236}">
                  <a16:creationId xmlns:a16="http://schemas.microsoft.com/office/drawing/2014/main" id="{DD7456E6-0C08-424E-A649-5A0BC4F49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643" y="272545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4">
              <a:extLst>
                <a:ext uri="{FF2B5EF4-FFF2-40B4-BE49-F238E27FC236}">
                  <a16:creationId xmlns:a16="http://schemas.microsoft.com/office/drawing/2014/main" id="{0EFD4780-14EB-4577-A9CA-C0009C9C9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783" y="396240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5">
              <a:extLst>
                <a:ext uri="{FF2B5EF4-FFF2-40B4-BE49-F238E27FC236}">
                  <a16:creationId xmlns:a16="http://schemas.microsoft.com/office/drawing/2014/main" id="{EE7FF10B-1365-4C19-9658-80783B5C6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8496" y="3299546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7">
              <a:extLst>
                <a:ext uri="{FF2B5EF4-FFF2-40B4-BE49-F238E27FC236}">
                  <a16:creationId xmlns:a16="http://schemas.microsoft.com/office/drawing/2014/main" id="{C03AE6B3-EB61-4127-8AB1-466E3B074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80294" y="1603867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8">
              <a:extLst>
                <a:ext uri="{FF2B5EF4-FFF2-40B4-BE49-F238E27FC236}">
                  <a16:creationId xmlns:a16="http://schemas.microsoft.com/office/drawing/2014/main" id="{658DCF8F-133B-4391-AD44-6A5ABA2F4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9900" y="90635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19">
              <a:extLst>
                <a:ext uri="{FF2B5EF4-FFF2-40B4-BE49-F238E27FC236}">
                  <a16:creationId xmlns:a16="http://schemas.microsoft.com/office/drawing/2014/main" id="{950EEBD5-0FE4-4392-90B2-78B43179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177" y="117559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20">
              <a:extLst>
                <a:ext uri="{FF2B5EF4-FFF2-40B4-BE49-F238E27FC236}">
                  <a16:creationId xmlns:a16="http://schemas.microsoft.com/office/drawing/2014/main" id="{31B8DC5A-3692-4E81-B5C7-3C1F358DB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1828" y="38805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21">
              <a:extLst>
                <a:ext uri="{FF2B5EF4-FFF2-40B4-BE49-F238E27FC236}">
                  <a16:creationId xmlns:a16="http://schemas.microsoft.com/office/drawing/2014/main" id="{FB62D67F-8646-4688-925E-F1BBCE4AB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379" y="12012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0">
              <a:extLst>
                <a:ext uri="{FF2B5EF4-FFF2-40B4-BE49-F238E27FC236}">
                  <a16:creationId xmlns:a16="http://schemas.microsoft.com/office/drawing/2014/main" id="{74E52BC7-1E2B-477F-90CA-95AEBC1F1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0" y="4682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7129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97C4728D-3F6E-48CA-972C-88E8ED67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4E8131A-3701-4DBD-84A2-69F4ADB45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C0D34-169C-790B-872D-8CBBF97C7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04" y="498511"/>
            <a:ext cx="5039591" cy="72613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Continued…</a:t>
            </a:r>
            <a:br>
              <a:rPr lang="en-US" sz="3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3C417-4ED7-B88E-3148-8CC42DD74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111" y="1224650"/>
            <a:ext cx="5039591" cy="532155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 </a:t>
            </a:r>
            <a:r>
              <a:rPr lang="en-US" sz="2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Electrify all manner of vehicular travel (and machinery)</a:t>
            </a:r>
          </a:p>
          <a:p>
            <a:pPr marL="457189" lvl="1">
              <a:lnSpc>
                <a:spcPct val="100000"/>
              </a:lnSpc>
              <a:spcBef>
                <a:spcPts val="0"/>
              </a:spcBef>
            </a:pPr>
            <a:r>
              <a:rPr lang="en-US" sz="2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Cars, trucks</a:t>
            </a:r>
          </a:p>
          <a:p>
            <a:pPr marL="457189" lvl="1">
              <a:lnSpc>
                <a:spcPct val="100000"/>
              </a:lnSpc>
              <a:spcBef>
                <a:spcPts val="0"/>
              </a:spcBef>
            </a:pPr>
            <a:r>
              <a:rPr lang="en-US" sz="2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Buses, delivery vehicles</a:t>
            </a:r>
          </a:p>
          <a:p>
            <a:pPr marL="457189" lvl="1">
              <a:lnSpc>
                <a:spcPct val="100000"/>
              </a:lnSpc>
              <a:spcBef>
                <a:spcPts val="0"/>
              </a:spcBef>
            </a:pPr>
            <a:r>
              <a:rPr lang="en-US" sz="2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Ferries, planes</a:t>
            </a:r>
          </a:p>
          <a:p>
            <a:pPr marL="457189" lvl="1">
              <a:lnSpc>
                <a:spcPct val="100000"/>
              </a:lnSpc>
              <a:spcBef>
                <a:spcPts val="0"/>
              </a:spcBef>
            </a:pPr>
            <a:r>
              <a:rPr lang="en-US" sz="2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 electrical charging infrastructure</a:t>
            </a:r>
          </a:p>
          <a:p>
            <a:pPr marL="457189" lvl="1">
              <a:lnSpc>
                <a:spcPct val="100000"/>
              </a:lnSpc>
              <a:spcBef>
                <a:spcPts val="0"/>
              </a:spcBef>
            </a:pPr>
            <a:endParaRPr lang="en-US" sz="21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 </a:t>
            </a:r>
            <a:r>
              <a:rPr lang="en-US" sz="2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Reduce our transportation energy use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Increase bus and Park &amp; Ride usage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Develop a safe island-wide network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of bike and walking paths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Reduce waste and shipment of waste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en-US" sz="21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sz="1300" dirty="0"/>
          </a:p>
        </p:txBody>
      </p:sp>
      <p:pic>
        <p:nvPicPr>
          <p:cNvPr id="7" name="Picture 6" descr="A black truck in a room&#10;&#10;Description automatically generated">
            <a:extLst>
              <a:ext uri="{FF2B5EF4-FFF2-40B4-BE49-F238E27FC236}">
                <a16:creationId xmlns:a16="http://schemas.microsoft.com/office/drawing/2014/main" id="{25F1C399-7A26-6EDD-D346-718BD3F064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499" y="1480383"/>
            <a:ext cx="2436172" cy="19476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" name="Picture 4" descr="A black truck with yellow and black text&#10;&#10;Description automatically generated">
            <a:extLst>
              <a:ext uri="{FF2B5EF4-FFF2-40B4-BE49-F238E27FC236}">
                <a16:creationId xmlns:a16="http://schemas.microsoft.com/office/drawing/2014/main" id="{B33168BC-21C0-F2BE-C619-5E692D5243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15" b="-5"/>
          <a:stretch/>
        </p:blipFill>
        <p:spPr>
          <a:xfrm>
            <a:off x="9299830" y="1480383"/>
            <a:ext cx="2354916" cy="19476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4E84D-23BA-D030-5268-D545C99640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499" y="3583246"/>
            <a:ext cx="2436172" cy="1946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8285A3-AC34-F104-83DA-599E1382F5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8743" y="3583246"/>
            <a:ext cx="2286000" cy="1946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32215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DB3B-4547-246F-6469-27112138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49" y="694025"/>
            <a:ext cx="9634011" cy="69450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How can the Towns help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A38E0-E8DD-A6BB-DA7A-C0D342EB5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79" y="1535289"/>
            <a:ext cx="6177038" cy="493832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ptos" panose="020B0004020202020204" pitchFamily="34" charset="0"/>
              </a:rPr>
              <a:t>Develop a roadmap for how to decarbonize your town buildings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ptos" panose="020B0004020202020204" pitchFamily="34" charset="0"/>
              </a:rPr>
              <a:t>Consider adopting the Specialized Code 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rgbClr val="000000"/>
                </a:solidFill>
                <a:latin typeface="Aptos" panose="020B0004020202020204" pitchFamily="34" charset="0"/>
              </a:rPr>
              <a:t>    and a ZEV policy for future acquisitions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i="1" dirty="0">
                <a:solidFill>
                  <a:srgbClr val="000000"/>
                </a:solidFill>
                <a:latin typeface="Aptos" panose="020B0004020202020204" pitchFamily="34" charset="0"/>
              </a:rPr>
              <a:t>All of these actions are part of the Green Communities Climate Leaders program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200" i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to develop a safe network of bike paths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 the idea of island-wide composting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ptos" panose="020B0004020202020204" pitchFamily="34" charset="0"/>
              </a:rPr>
              <a:t>Help spread the word to your citizens about ways to transition to all-electric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93AF7F-80B1-C0C9-BB20-2BEB1E3AB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546" y="0"/>
            <a:ext cx="5589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29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3A173-8181-644F-BBCF-F66BD7B25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657" y="592265"/>
            <a:ext cx="5337203" cy="446313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ptos" panose="020B0004020202020204" pitchFamily="34" charset="0"/>
              </a:rPr>
            </a:br>
            <a:r>
              <a:rPr lang="en-US" dirty="0">
                <a:latin typeface="Aptos" panose="020B0004020202020204" pitchFamily="34" charset="0"/>
              </a:rPr>
              <a:t>The time to act is now.</a:t>
            </a:r>
            <a:br>
              <a:rPr lang="en-US" dirty="0">
                <a:latin typeface="Aptos" panose="020B0004020202020204" pitchFamily="34" charset="0"/>
              </a:rPr>
            </a:b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822C8-E56F-C2DE-B66A-1EC6A7093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6657" y="1038578"/>
            <a:ext cx="5750504" cy="62559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ptos" panose="020B0004020202020204" pitchFamily="34" charset="0"/>
              </a:rPr>
              <a:t>We have the knowledge and tools we need to accomplish this transition so that future generations can enjoy life on Earth.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ptos" panose="020B0004020202020204" pitchFamily="34" charset="0"/>
              </a:rPr>
              <a:t>Our non-binding resolution goals are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>
                <a:latin typeface="Aptos" panose="020B0004020202020204" pitchFamily="34" charset="0"/>
              </a:rPr>
              <a:t>50% reduction in fossil fuel use by 2030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>
                <a:latin typeface="Aptos" panose="020B0004020202020204" pitchFamily="34" charset="0"/>
              </a:rPr>
              <a:t>100% by 2040.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Aptos" panose="020B0004020202020204" pitchFamily="34" charset="0"/>
              </a:rPr>
              <a:t>Making significant progress between now and 2030 is crucial.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Aptos" panose="020B0004020202020204" pitchFamily="34" charset="0"/>
              </a:rPr>
              <a:t>I hope you will look further at this report and discuss how you, as Boards and individuals, can make this happen.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68736-EB40-233C-10C3-E07E759656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12371" y="867835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69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" name="Rectangle 244">
            <a:extLst>
              <a:ext uri="{FF2B5EF4-FFF2-40B4-BE49-F238E27FC236}">
                <a16:creationId xmlns:a16="http://schemas.microsoft.com/office/drawing/2014/main" id="{1C199AA6-C640-43C5-B2E4-ABA256856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EE7BB-1251-35BF-3C42-1DDD2969B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13" y="1119554"/>
            <a:ext cx="5596686" cy="51669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Climate change is happening at a rapid rate, much faster than was predicted.  </a:t>
            </a:r>
          </a:p>
          <a:p>
            <a:pPr marL="0" indent="0">
              <a:buNone/>
            </a:pPr>
            <a:endParaRPr lang="en-US" sz="24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us, it can be seen so far by increased drought, stronger storm events with subsequent flooding, strong winds and rising temperatures.</a:t>
            </a:r>
          </a:p>
          <a:p>
            <a:pPr marL="0" indent="0"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5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5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Photos by Juliet </a:t>
            </a:r>
            <a:r>
              <a:rPr lang="en-US" sz="15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Mulinare</a:t>
            </a:r>
            <a:r>
              <a:rPr lang="en-US" sz="1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Rich </a:t>
            </a:r>
            <a:r>
              <a:rPr lang="en-US" sz="15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Saltzberg</a:t>
            </a:r>
            <a:r>
              <a:rPr lang="en-US" sz="1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15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liz</a:t>
            </a:r>
            <a:r>
              <a:rPr lang="en-US" sz="15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Durkee</a:t>
            </a:r>
            <a:endParaRPr lang="en-US" sz="15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09ECE57F-2086-4DF3-B63E-98E7849E2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43" y="5267"/>
            <a:ext cx="4726955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flooded street with houses and a sign&#10;&#10;Description automatically generated">
            <a:extLst>
              <a:ext uri="{FF2B5EF4-FFF2-40B4-BE49-F238E27FC236}">
                <a16:creationId xmlns:a16="http://schemas.microsoft.com/office/drawing/2014/main" id="{D4C69FA5-BD12-392E-C276-D00CAA07F1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8196878" y="354880"/>
            <a:ext cx="2713768" cy="2067805"/>
          </a:xfrm>
          <a:prstGeom prst="rect">
            <a:avLst/>
          </a:prstGeom>
        </p:spPr>
      </p:pic>
      <p:pic>
        <p:nvPicPr>
          <p:cNvPr id="4" name="Picture 3" descr="A bus driving through a flooded area&#10;&#10;Description automatically generated">
            <a:extLst>
              <a:ext uri="{FF2B5EF4-FFF2-40B4-BE49-F238E27FC236}">
                <a16:creationId xmlns:a16="http://schemas.microsoft.com/office/drawing/2014/main" id="{7FE7BE5E-4F81-5ABC-6B49-62DBF43874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4778" y="2419304"/>
            <a:ext cx="2727437" cy="2060400"/>
          </a:xfrm>
          <a:prstGeom prst="rect">
            <a:avLst/>
          </a:prstGeom>
        </p:spPr>
      </p:pic>
      <p:pic>
        <p:nvPicPr>
          <p:cNvPr id="7" name="Picture 6" descr="A group of houses in a row by water&#10;&#10;Description automatically generated">
            <a:extLst>
              <a:ext uri="{FF2B5EF4-FFF2-40B4-BE49-F238E27FC236}">
                <a16:creationId xmlns:a16="http://schemas.microsoft.com/office/drawing/2014/main" id="{E84C89DB-1C6A-AE3D-B1A5-1BBB2EFBD6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8184776" y="4381650"/>
            <a:ext cx="2742042" cy="2065562"/>
          </a:xfrm>
          <a:prstGeom prst="rect">
            <a:avLst/>
          </a:prstGeom>
        </p:spPr>
      </p:pic>
      <p:grpSp>
        <p:nvGrpSpPr>
          <p:cNvPr id="249" name="Group 248">
            <a:extLst>
              <a:ext uri="{FF2B5EF4-FFF2-40B4-BE49-F238E27FC236}">
                <a16:creationId xmlns:a16="http://schemas.microsoft.com/office/drawing/2014/main" id="{E746E72E-FE1D-4650-A3C7-C8ED3834A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75281" y="29503"/>
            <a:ext cx="952998" cy="6797768"/>
            <a:chOff x="11084465" y="29503"/>
            <a:chExt cx="952998" cy="6797768"/>
          </a:xfrm>
          <a:solidFill>
            <a:schemeClr val="bg1"/>
          </a:solidFill>
        </p:grpSpPr>
        <p:sp>
          <p:nvSpPr>
            <p:cNvPr id="250" name="Freeform 6">
              <a:extLst>
                <a:ext uri="{FF2B5EF4-FFF2-40B4-BE49-F238E27FC236}">
                  <a16:creationId xmlns:a16="http://schemas.microsoft.com/office/drawing/2014/main" id="{B3F52124-E352-4165-8383-89D5BCB68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22617" y="44533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">
              <a:extLst>
                <a:ext uri="{FF2B5EF4-FFF2-40B4-BE49-F238E27FC236}">
                  <a16:creationId xmlns:a16="http://schemas.microsoft.com/office/drawing/2014/main" id="{71E01922-B9D5-48B7-A9E8-B3553A8BE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845" y="65544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22">
              <a:extLst>
                <a:ext uri="{FF2B5EF4-FFF2-40B4-BE49-F238E27FC236}">
                  <a16:creationId xmlns:a16="http://schemas.microsoft.com/office/drawing/2014/main" id="{EC89C621-F82F-45A6-9D76-6AE373813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79248" y="17117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27">
              <a:extLst>
                <a:ext uri="{FF2B5EF4-FFF2-40B4-BE49-F238E27FC236}">
                  <a16:creationId xmlns:a16="http://schemas.microsoft.com/office/drawing/2014/main" id="{F423DDBF-13BD-4C85-8AA6-47C7FCC3E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7653" y="35328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30">
              <a:extLst>
                <a:ext uri="{FF2B5EF4-FFF2-40B4-BE49-F238E27FC236}">
                  <a16:creationId xmlns:a16="http://schemas.microsoft.com/office/drawing/2014/main" id="{C3A18F61-CBDC-4DE6-A3D1-9A25DD2E3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082447" y="6380463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43">
              <a:extLst>
                <a:ext uri="{FF2B5EF4-FFF2-40B4-BE49-F238E27FC236}">
                  <a16:creationId xmlns:a16="http://schemas.microsoft.com/office/drawing/2014/main" id="{27DB5C85-C4FA-4E82-ABBF-1F9876A84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0148" y="671795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51">
              <a:extLst>
                <a:ext uri="{FF2B5EF4-FFF2-40B4-BE49-F238E27FC236}">
                  <a16:creationId xmlns:a16="http://schemas.microsoft.com/office/drawing/2014/main" id="{58862AEB-00CE-4B1E-AA4A-8D799BC18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707" y="647057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53">
              <a:extLst>
                <a:ext uri="{FF2B5EF4-FFF2-40B4-BE49-F238E27FC236}">
                  <a16:creationId xmlns:a16="http://schemas.microsoft.com/office/drawing/2014/main" id="{2AB16F7B-19BD-4BD1-9C7F-84CB8B926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9540" y="620594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55">
              <a:extLst>
                <a:ext uri="{FF2B5EF4-FFF2-40B4-BE49-F238E27FC236}">
                  <a16:creationId xmlns:a16="http://schemas.microsoft.com/office/drawing/2014/main" id="{B678226D-C102-42DE-A912-70513C125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135" y="600613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56">
              <a:extLst>
                <a:ext uri="{FF2B5EF4-FFF2-40B4-BE49-F238E27FC236}">
                  <a16:creationId xmlns:a16="http://schemas.microsoft.com/office/drawing/2014/main" id="{01A6CA5E-360F-443A-BC49-16F2289A4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8119" y="510640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57">
              <a:extLst>
                <a:ext uri="{FF2B5EF4-FFF2-40B4-BE49-F238E27FC236}">
                  <a16:creationId xmlns:a16="http://schemas.microsoft.com/office/drawing/2014/main" id="{86DDB2F9-F6DA-48E7-9EC0-29A629E76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0238" y="577190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60">
              <a:extLst>
                <a:ext uri="{FF2B5EF4-FFF2-40B4-BE49-F238E27FC236}">
                  <a16:creationId xmlns:a16="http://schemas.microsoft.com/office/drawing/2014/main" id="{2B83967F-DE7B-4055-A993-E3B90506B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305" y="556659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61">
              <a:extLst>
                <a:ext uri="{FF2B5EF4-FFF2-40B4-BE49-F238E27FC236}">
                  <a16:creationId xmlns:a16="http://schemas.microsoft.com/office/drawing/2014/main" id="{1C21760C-08CB-4D16-AF92-5497E83ED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805" y="530204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79">
              <a:extLst>
                <a:ext uri="{FF2B5EF4-FFF2-40B4-BE49-F238E27FC236}">
                  <a16:creationId xmlns:a16="http://schemas.microsoft.com/office/drawing/2014/main" id="{C98D3DF4-9341-484F-A394-5F0B7D414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18872" y="664902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80">
              <a:extLst>
                <a:ext uri="{FF2B5EF4-FFF2-40B4-BE49-F238E27FC236}">
                  <a16:creationId xmlns:a16="http://schemas.microsoft.com/office/drawing/2014/main" id="{F3CB989F-5DCD-4A3C-A5BE-30C49BDBB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9356" y="635653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81">
              <a:extLst>
                <a:ext uri="{FF2B5EF4-FFF2-40B4-BE49-F238E27FC236}">
                  <a16:creationId xmlns:a16="http://schemas.microsoft.com/office/drawing/2014/main" id="{6B79B9A0-B7AA-44F9-86EF-142B18553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39941" y="524538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82">
              <a:extLst>
                <a:ext uri="{FF2B5EF4-FFF2-40B4-BE49-F238E27FC236}">
                  <a16:creationId xmlns:a16="http://schemas.microsoft.com/office/drawing/2014/main" id="{7847B683-E2A5-4D3C-8264-9748AB72B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511" y="5489055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83">
              <a:extLst>
                <a:ext uri="{FF2B5EF4-FFF2-40B4-BE49-F238E27FC236}">
                  <a16:creationId xmlns:a16="http://schemas.microsoft.com/office/drawing/2014/main" id="{D05C912D-7DC1-4D6C-81A5-F3A8DF21F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69296" y="5715712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89">
              <a:extLst>
                <a:ext uri="{FF2B5EF4-FFF2-40B4-BE49-F238E27FC236}">
                  <a16:creationId xmlns:a16="http://schemas.microsoft.com/office/drawing/2014/main" id="{4EE72B71-0616-44F9-8CCF-A802AC499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2595" y="605891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90">
              <a:extLst>
                <a:ext uri="{FF2B5EF4-FFF2-40B4-BE49-F238E27FC236}">
                  <a16:creationId xmlns:a16="http://schemas.microsoft.com/office/drawing/2014/main" id="{21323BA8-AAB4-40AD-A739-D90E90CF3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44150" y="5453670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05">
              <a:extLst>
                <a:ext uri="{FF2B5EF4-FFF2-40B4-BE49-F238E27FC236}">
                  <a16:creationId xmlns:a16="http://schemas.microsoft.com/office/drawing/2014/main" id="{7893B704-2B86-451A-B77C-312909D4D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792501" y="551155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07">
              <a:extLst>
                <a:ext uri="{FF2B5EF4-FFF2-40B4-BE49-F238E27FC236}">
                  <a16:creationId xmlns:a16="http://schemas.microsoft.com/office/drawing/2014/main" id="{0F0A9D89-0ABE-4C62-B7BF-19B2E0E03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3807" y="523591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08">
              <a:extLst>
                <a:ext uri="{FF2B5EF4-FFF2-40B4-BE49-F238E27FC236}">
                  <a16:creationId xmlns:a16="http://schemas.microsoft.com/office/drawing/2014/main" id="{103DED4E-D9C7-4F61-80E5-23CAA5570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24688" y="631609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9">
              <a:extLst>
                <a:ext uri="{FF2B5EF4-FFF2-40B4-BE49-F238E27FC236}">
                  <a16:creationId xmlns:a16="http://schemas.microsoft.com/office/drawing/2014/main" id="{0FC8D89D-0E38-4A90-B334-1331F4532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8704" y="580142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11">
              <a:extLst>
                <a:ext uri="{FF2B5EF4-FFF2-40B4-BE49-F238E27FC236}">
                  <a16:creationId xmlns:a16="http://schemas.microsoft.com/office/drawing/2014/main" id="{899822E4-6192-4E98-BDEB-38418DF5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3689" y="6070485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12">
              <a:extLst>
                <a:ext uri="{FF2B5EF4-FFF2-40B4-BE49-F238E27FC236}">
                  <a16:creationId xmlns:a16="http://schemas.microsoft.com/office/drawing/2014/main" id="{F7BAC874-B0E3-4749-8BE4-2A1584F8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2486" y="659761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22">
              <a:extLst>
                <a:ext uri="{FF2B5EF4-FFF2-40B4-BE49-F238E27FC236}">
                  <a16:creationId xmlns:a16="http://schemas.microsoft.com/office/drawing/2014/main" id="{E064AD94-6A95-4E4C-9353-5652FF80A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32857" y="61551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32">
              <a:extLst>
                <a:ext uri="{FF2B5EF4-FFF2-40B4-BE49-F238E27FC236}">
                  <a16:creationId xmlns:a16="http://schemas.microsoft.com/office/drawing/2014/main" id="{F7293E96-88A5-4699-A5B5-4218ED5E4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671" y="413663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33">
              <a:extLst>
                <a:ext uri="{FF2B5EF4-FFF2-40B4-BE49-F238E27FC236}">
                  <a16:creationId xmlns:a16="http://schemas.microsoft.com/office/drawing/2014/main" id="{C175F240-2E6C-429F-BCDF-7F23BA510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668" y="307633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34">
              <a:extLst>
                <a:ext uri="{FF2B5EF4-FFF2-40B4-BE49-F238E27FC236}">
                  <a16:creationId xmlns:a16="http://schemas.microsoft.com/office/drawing/2014/main" id="{B791C00E-18CA-43F1-9195-8A02DD6CB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9576" y="207003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35">
              <a:extLst>
                <a:ext uri="{FF2B5EF4-FFF2-40B4-BE49-F238E27FC236}">
                  <a16:creationId xmlns:a16="http://schemas.microsoft.com/office/drawing/2014/main" id="{8D7E24C9-C59D-4976-B09D-3C6E74306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7468" y="28583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36">
              <a:extLst>
                <a:ext uri="{FF2B5EF4-FFF2-40B4-BE49-F238E27FC236}">
                  <a16:creationId xmlns:a16="http://schemas.microsoft.com/office/drawing/2014/main" id="{35EB91C7-63C9-4F9F-B79E-77B4B4CEF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389379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37">
              <a:extLst>
                <a:ext uri="{FF2B5EF4-FFF2-40B4-BE49-F238E27FC236}">
                  <a16:creationId xmlns:a16="http://schemas.microsoft.com/office/drawing/2014/main" id="{69922549-67BE-496B-8636-09BCD470E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9516" y="4357073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38">
              <a:extLst>
                <a:ext uri="{FF2B5EF4-FFF2-40B4-BE49-F238E27FC236}">
                  <a16:creationId xmlns:a16="http://schemas.microsoft.com/office/drawing/2014/main" id="{DC4108D7-7B33-4FFF-BFEA-282716BE9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9441" y="2569203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39">
              <a:extLst>
                <a:ext uri="{FF2B5EF4-FFF2-40B4-BE49-F238E27FC236}">
                  <a16:creationId xmlns:a16="http://schemas.microsoft.com/office/drawing/2014/main" id="{F03A0536-9DAD-484B-AEB6-18F001B4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788" y="2315841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40">
              <a:extLst>
                <a:ext uri="{FF2B5EF4-FFF2-40B4-BE49-F238E27FC236}">
                  <a16:creationId xmlns:a16="http://schemas.microsoft.com/office/drawing/2014/main" id="{99789B6C-9DCE-4AEE-90F7-13DA6E439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280" y="485914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41">
              <a:extLst>
                <a:ext uri="{FF2B5EF4-FFF2-40B4-BE49-F238E27FC236}">
                  <a16:creationId xmlns:a16="http://schemas.microsoft.com/office/drawing/2014/main" id="{831C1750-AC2E-4CD0-83A8-20FA064D8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18185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42">
              <a:extLst>
                <a:ext uri="{FF2B5EF4-FFF2-40B4-BE49-F238E27FC236}">
                  <a16:creationId xmlns:a16="http://schemas.microsoft.com/office/drawing/2014/main" id="{0DCBD734-C4D9-447F-9F42-229E7067D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3871" y="184506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44">
              <a:extLst>
                <a:ext uri="{FF2B5EF4-FFF2-40B4-BE49-F238E27FC236}">
                  <a16:creationId xmlns:a16="http://schemas.microsoft.com/office/drawing/2014/main" id="{3260DB14-9B09-4280-8E04-EE9408361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373" y="337318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45">
              <a:extLst>
                <a:ext uri="{FF2B5EF4-FFF2-40B4-BE49-F238E27FC236}">
                  <a16:creationId xmlns:a16="http://schemas.microsoft.com/office/drawing/2014/main" id="{A9E42E47-4694-40E3-869E-7D924E95B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232" y="159940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46">
              <a:extLst>
                <a:ext uri="{FF2B5EF4-FFF2-40B4-BE49-F238E27FC236}">
                  <a16:creationId xmlns:a16="http://schemas.microsoft.com/office/drawing/2014/main" id="{1E0E0EEB-B8C1-4FB3-9F01-23CE571FA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6212" y="462652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47">
              <a:extLst>
                <a:ext uri="{FF2B5EF4-FFF2-40B4-BE49-F238E27FC236}">
                  <a16:creationId xmlns:a16="http://schemas.microsoft.com/office/drawing/2014/main" id="{AB4AA5CC-68D5-4E03-950B-984B3222B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1483" y="3610834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48">
              <a:extLst>
                <a:ext uri="{FF2B5EF4-FFF2-40B4-BE49-F238E27FC236}">
                  <a16:creationId xmlns:a16="http://schemas.microsoft.com/office/drawing/2014/main" id="{6EBB46DA-775B-4CE1-B167-5DF65A4A4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60404" y="384348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49">
              <a:extLst>
                <a:ext uri="{FF2B5EF4-FFF2-40B4-BE49-F238E27FC236}">
                  <a16:creationId xmlns:a16="http://schemas.microsoft.com/office/drawing/2014/main" id="{C1C6CB95-8AE5-4EBA-89C5-E58413081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8882" y="920437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62">
              <a:extLst>
                <a:ext uri="{FF2B5EF4-FFF2-40B4-BE49-F238E27FC236}">
                  <a16:creationId xmlns:a16="http://schemas.microsoft.com/office/drawing/2014/main" id="{BD47A074-EABD-4963-AAE7-ED6833A4D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3136" y="451325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63">
              <a:extLst>
                <a:ext uri="{FF2B5EF4-FFF2-40B4-BE49-F238E27FC236}">
                  <a16:creationId xmlns:a16="http://schemas.microsoft.com/office/drawing/2014/main" id="{C8BD8623-B263-4415-B1A2-6DDFA3A09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887" y="3292339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64">
              <a:extLst>
                <a:ext uri="{FF2B5EF4-FFF2-40B4-BE49-F238E27FC236}">
                  <a16:creationId xmlns:a16="http://schemas.microsoft.com/office/drawing/2014/main" id="{9E40997E-923C-480C-AC61-3D6092638D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87119" y="475626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65">
              <a:extLst>
                <a:ext uri="{FF2B5EF4-FFF2-40B4-BE49-F238E27FC236}">
                  <a16:creationId xmlns:a16="http://schemas.microsoft.com/office/drawing/2014/main" id="{8D1AD941-61CF-4534-95F8-947CAF2BD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2438" y="363346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66">
              <a:extLst>
                <a:ext uri="{FF2B5EF4-FFF2-40B4-BE49-F238E27FC236}">
                  <a16:creationId xmlns:a16="http://schemas.microsoft.com/office/drawing/2014/main" id="{C522EC68-FFC3-48F0-898B-148D79B1C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909" y="2054390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67">
              <a:extLst>
                <a:ext uri="{FF2B5EF4-FFF2-40B4-BE49-F238E27FC236}">
                  <a16:creationId xmlns:a16="http://schemas.microsoft.com/office/drawing/2014/main" id="{EC9ABB57-CA2B-4A84-A27E-9D782A9E0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98145" y="2831840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68">
              <a:extLst>
                <a:ext uri="{FF2B5EF4-FFF2-40B4-BE49-F238E27FC236}">
                  <a16:creationId xmlns:a16="http://schemas.microsoft.com/office/drawing/2014/main" id="{38CF8657-0138-4B51-8FBB-34ABC5433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292" y="416886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69">
              <a:extLst>
                <a:ext uri="{FF2B5EF4-FFF2-40B4-BE49-F238E27FC236}">
                  <a16:creationId xmlns:a16="http://schemas.microsoft.com/office/drawing/2014/main" id="{3EBFCC3B-6BBE-4077-9E5A-574F66A07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792" y="177214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70">
              <a:extLst>
                <a:ext uri="{FF2B5EF4-FFF2-40B4-BE49-F238E27FC236}">
                  <a16:creationId xmlns:a16="http://schemas.microsoft.com/office/drawing/2014/main" id="{02176DA0-1A18-47DF-BC3C-625D07627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3871" y="1216307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71">
              <a:extLst>
                <a:ext uri="{FF2B5EF4-FFF2-40B4-BE49-F238E27FC236}">
                  <a16:creationId xmlns:a16="http://schemas.microsoft.com/office/drawing/2014/main" id="{8CC53DE7-AA17-4D5B-9163-F61AF064D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6541" y="231401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72">
              <a:extLst>
                <a:ext uri="{FF2B5EF4-FFF2-40B4-BE49-F238E27FC236}">
                  <a16:creationId xmlns:a16="http://schemas.microsoft.com/office/drawing/2014/main" id="{63DBFCEB-36B9-44DC-AB3A-63270C24D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9804" y="254087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73">
              <a:extLst>
                <a:ext uri="{FF2B5EF4-FFF2-40B4-BE49-F238E27FC236}">
                  <a16:creationId xmlns:a16="http://schemas.microsoft.com/office/drawing/2014/main" id="{E01F2812-6606-4B69-8ED2-18E7D54C1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4678" y="304703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74">
              <a:extLst>
                <a:ext uri="{FF2B5EF4-FFF2-40B4-BE49-F238E27FC236}">
                  <a16:creationId xmlns:a16="http://schemas.microsoft.com/office/drawing/2014/main" id="{82F46C43-3401-41D4-B7E1-DB52E72A4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30776" y="143003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75">
              <a:extLst>
                <a:ext uri="{FF2B5EF4-FFF2-40B4-BE49-F238E27FC236}">
                  <a16:creationId xmlns:a16="http://schemas.microsoft.com/office/drawing/2014/main" id="{6297B234-4D50-4050-A7EE-879A883A8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628" y="5018066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77">
              <a:extLst>
                <a:ext uri="{FF2B5EF4-FFF2-40B4-BE49-F238E27FC236}">
                  <a16:creationId xmlns:a16="http://schemas.microsoft.com/office/drawing/2014/main" id="{2354E07E-F910-40EB-A2B6-AB3746A7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6342" y="385704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85">
              <a:extLst>
                <a:ext uri="{FF2B5EF4-FFF2-40B4-BE49-F238E27FC236}">
                  <a16:creationId xmlns:a16="http://schemas.microsoft.com/office/drawing/2014/main" id="{065AFD51-2981-41CE-B68A-696E31FF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4010" y="100719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87">
              <a:extLst>
                <a:ext uri="{FF2B5EF4-FFF2-40B4-BE49-F238E27FC236}">
                  <a16:creationId xmlns:a16="http://schemas.microsoft.com/office/drawing/2014/main" id="{CA881FF0-200A-4E6D-B7C7-0012337DB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9442" y="79069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8">
              <a:extLst>
                <a:ext uri="{FF2B5EF4-FFF2-40B4-BE49-F238E27FC236}">
                  <a16:creationId xmlns:a16="http://schemas.microsoft.com/office/drawing/2014/main" id="{99E329A4-F5DC-430F-9E07-A2AB6AD7B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87374" y="182832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91">
              <a:extLst>
                <a:ext uri="{FF2B5EF4-FFF2-40B4-BE49-F238E27FC236}">
                  <a16:creationId xmlns:a16="http://schemas.microsoft.com/office/drawing/2014/main" id="{4C28F30E-2DEE-471A-AEE0-F9738BCBB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5835" y="4740844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92">
              <a:extLst>
                <a:ext uri="{FF2B5EF4-FFF2-40B4-BE49-F238E27FC236}">
                  <a16:creationId xmlns:a16="http://schemas.microsoft.com/office/drawing/2014/main" id="{4512215A-BDCA-4930-9C35-E08CA139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43618" y="501491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93">
              <a:extLst>
                <a:ext uri="{FF2B5EF4-FFF2-40B4-BE49-F238E27FC236}">
                  <a16:creationId xmlns:a16="http://schemas.microsoft.com/office/drawing/2014/main" id="{662DCC4F-ACC6-4305-9170-8088B7EF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8432" y="422210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94">
              <a:extLst>
                <a:ext uri="{FF2B5EF4-FFF2-40B4-BE49-F238E27FC236}">
                  <a16:creationId xmlns:a16="http://schemas.microsoft.com/office/drawing/2014/main" id="{8E48D8C9-41D7-4D94-A99F-1E96CAB03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72692" y="211625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95">
              <a:extLst>
                <a:ext uri="{FF2B5EF4-FFF2-40B4-BE49-F238E27FC236}">
                  <a16:creationId xmlns:a16="http://schemas.microsoft.com/office/drawing/2014/main" id="{E45D443C-085F-47F6-BD18-8822A9389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78" y="448735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96">
              <a:extLst>
                <a:ext uri="{FF2B5EF4-FFF2-40B4-BE49-F238E27FC236}">
                  <a16:creationId xmlns:a16="http://schemas.microsoft.com/office/drawing/2014/main" id="{A2AAABE2-CC12-4F4C-92D9-C346A810A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93" y="390257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97">
              <a:extLst>
                <a:ext uri="{FF2B5EF4-FFF2-40B4-BE49-F238E27FC236}">
                  <a16:creationId xmlns:a16="http://schemas.microsoft.com/office/drawing/2014/main" id="{B279DF59-6965-4136-B3A6-E3F8B41C3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59" y="268066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98">
              <a:extLst>
                <a:ext uri="{FF2B5EF4-FFF2-40B4-BE49-F238E27FC236}">
                  <a16:creationId xmlns:a16="http://schemas.microsoft.com/office/drawing/2014/main" id="{A5F5AA3E-090D-4A1F-BE01-24BE897DB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410" y="324155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99">
              <a:extLst>
                <a:ext uri="{FF2B5EF4-FFF2-40B4-BE49-F238E27FC236}">
                  <a16:creationId xmlns:a16="http://schemas.microsoft.com/office/drawing/2014/main" id="{F1850807-5F04-46F0-8CF6-4EEB4A823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51512" y="2915059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00">
              <a:extLst>
                <a:ext uri="{FF2B5EF4-FFF2-40B4-BE49-F238E27FC236}">
                  <a16:creationId xmlns:a16="http://schemas.microsoft.com/office/drawing/2014/main" id="{E059780E-D774-42F5-8F7A-901478046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1" y="359842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01">
              <a:extLst>
                <a:ext uri="{FF2B5EF4-FFF2-40B4-BE49-F238E27FC236}">
                  <a16:creationId xmlns:a16="http://schemas.microsoft.com/office/drawing/2014/main" id="{DA78580E-062B-4EFA-AA30-F064AE918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37" y="240246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02">
              <a:extLst>
                <a:ext uri="{FF2B5EF4-FFF2-40B4-BE49-F238E27FC236}">
                  <a16:creationId xmlns:a16="http://schemas.microsoft.com/office/drawing/2014/main" id="{008BEBC3-1096-4D30-8017-FEB4357E5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0694" y="1824126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03">
              <a:extLst>
                <a:ext uri="{FF2B5EF4-FFF2-40B4-BE49-F238E27FC236}">
                  <a16:creationId xmlns:a16="http://schemas.microsoft.com/office/drawing/2014/main" id="{6CAAC81E-8F3D-409E-8829-01555653E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291" y="15504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04">
              <a:extLst>
                <a:ext uri="{FF2B5EF4-FFF2-40B4-BE49-F238E27FC236}">
                  <a16:creationId xmlns:a16="http://schemas.microsoft.com/office/drawing/2014/main" id="{5DD563D8-19AE-4641-A5C2-23BD70CC1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16643" y="511663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13">
              <a:extLst>
                <a:ext uri="{FF2B5EF4-FFF2-40B4-BE49-F238E27FC236}">
                  <a16:creationId xmlns:a16="http://schemas.microsoft.com/office/drawing/2014/main" id="{DD7456E6-0C08-424E-A649-5A0BC4F49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643" y="272545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14">
              <a:extLst>
                <a:ext uri="{FF2B5EF4-FFF2-40B4-BE49-F238E27FC236}">
                  <a16:creationId xmlns:a16="http://schemas.microsoft.com/office/drawing/2014/main" id="{0EFD4780-14EB-4577-A9CA-C0009C9C9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783" y="396240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15">
              <a:extLst>
                <a:ext uri="{FF2B5EF4-FFF2-40B4-BE49-F238E27FC236}">
                  <a16:creationId xmlns:a16="http://schemas.microsoft.com/office/drawing/2014/main" id="{EE7FF10B-1365-4C19-9658-80783B5C6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8496" y="3299546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17">
              <a:extLst>
                <a:ext uri="{FF2B5EF4-FFF2-40B4-BE49-F238E27FC236}">
                  <a16:creationId xmlns:a16="http://schemas.microsoft.com/office/drawing/2014/main" id="{C03AE6B3-EB61-4127-8AB1-466E3B074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80294" y="1603867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18">
              <a:extLst>
                <a:ext uri="{FF2B5EF4-FFF2-40B4-BE49-F238E27FC236}">
                  <a16:creationId xmlns:a16="http://schemas.microsoft.com/office/drawing/2014/main" id="{658DCF8F-133B-4391-AD44-6A5ABA2F4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9900" y="90635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19">
              <a:extLst>
                <a:ext uri="{FF2B5EF4-FFF2-40B4-BE49-F238E27FC236}">
                  <a16:creationId xmlns:a16="http://schemas.microsoft.com/office/drawing/2014/main" id="{950EEBD5-0FE4-4392-90B2-78B43179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177" y="117559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20">
              <a:extLst>
                <a:ext uri="{FF2B5EF4-FFF2-40B4-BE49-F238E27FC236}">
                  <a16:creationId xmlns:a16="http://schemas.microsoft.com/office/drawing/2014/main" id="{31B8DC5A-3692-4E81-B5C7-3C1F358DB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1828" y="38805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21">
              <a:extLst>
                <a:ext uri="{FF2B5EF4-FFF2-40B4-BE49-F238E27FC236}">
                  <a16:creationId xmlns:a16="http://schemas.microsoft.com/office/drawing/2014/main" id="{FB62D67F-8646-4688-925E-F1BBCE4AB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379" y="12012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00">
              <a:extLst>
                <a:ext uri="{FF2B5EF4-FFF2-40B4-BE49-F238E27FC236}">
                  <a16:creationId xmlns:a16="http://schemas.microsoft.com/office/drawing/2014/main" id="{74E52BC7-1E2B-477F-90CA-95AEBC1F1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0" y="4682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6259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BC85E-29D3-8677-E06B-48AE31BBD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7" y="323498"/>
            <a:ext cx="11603563" cy="1325563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Menemsha		                                            </a:t>
            </a:r>
            <a:r>
              <a:rPr lang="en-US" sz="1800" dirty="0">
                <a:latin typeface="Aptos" panose="020B0004020202020204" pitchFamily="34" charset="0"/>
              </a:rPr>
              <a:t>photos by Marshall Carroll		</a:t>
            </a:r>
          </a:p>
        </p:txBody>
      </p:sp>
      <p:pic>
        <p:nvPicPr>
          <p:cNvPr id="5" name="Content Placeholder 4" descr="A water with a dock and buildings in the background&#10;&#10;Description automatically generated">
            <a:extLst>
              <a:ext uri="{FF2B5EF4-FFF2-40B4-BE49-F238E27FC236}">
                <a16:creationId xmlns:a16="http://schemas.microsoft.com/office/drawing/2014/main" id="{46E3A37E-B3FB-C25E-6D2D-E5B43087D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20" y="1366839"/>
            <a:ext cx="5801782" cy="4351337"/>
          </a:xfrm>
        </p:spPr>
      </p:pic>
      <p:pic>
        <p:nvPicPr>
          <p:cNvPr id="7" name="Picture 6" descr="A house with a large body of water&#10;&#10;Description automatically generated">
            <a:extLst>
              <a:ext uri="{FF2B5EF4-FFF2-40B4-BE49-F238E27FC236}">
                <a16:creationId xmlns:a16="http://schemas.microsoft.com/office/drawing/2014/main" id="{7964AEC3-F158-23D5-5027-8CEB5C78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66840"/>
            <a:ext cx="5801781" cy="435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18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DFB4B-BC68-A027-B7D2-361E14B7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021977"/>
            <a:ext cx="9634011" cy="806507"/>
          </a:xfrm>
        </p:spPr>
        <p:txBody>
          <a:bodyPr>
            <a:normAutofit fontScale="90000"/>
          </a:bodyPr>
          <a:lstStyle/>
          <a:p>
            <a:r>
              <a:rPr lang="en-US" sz="3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2021 and 2022, all 6 island towns supported </a:t>
            </a:r>
            <a:br>
              <a:rPr lang="en-US" sz="3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non-binding resolution at town meeting </a:t>
            </a:r>
            <a:br>
              <a:rPr lang="en-US" sz="3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1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set goals of</a:t>
            </a:r>
            <a:b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ACEEF-47A0-2C47-E91C-E5B855A2B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9" y="2003612"/>
            <a:ext cx="9634011" cy="4351339"/>
          </a:xfr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Reducing fossil fuel use from a 2018 baseline--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50% by 2030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100% by 2040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to increase the percentage of our electricity that is generated from renewable sources--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50% by 2030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100% by 2040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09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DA27A5CA-8322-4584-B42A-F2691652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5660551-9FDE-4500-BEA5-DF82DC00D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8E37D5E-2F40-4CD5-A0F2-04001FB7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653" y="883549"/>
            <a:ext cx="11121347" cy="510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892B6-181A-BCE5-4351-746112E30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393" y="1055263"/>
            <a:ext cx="6609299" cy="48262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goal of this document is to provide information to our island community about--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ow we get our energy now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how we use 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we can do to lessen our contribution to climate change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Ways islanders, businesses and larger entities can help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about the transition to all electric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about technologies and support that can help us reach our goals.</a:t>
            </a:r>
          </a:p>
          <a:p>
            <a:endParaRPr lang="en-US" sz="1900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93D07FD-8A77-486D-A79A-92CAD7BBA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1678" y="-37764"/>
            <a:ext cx="1800807" cy="6890619"/>
            <a:chOff x="9641675" y="-37765"/>
            <a:chExt cx="1800806" cy="6890619"/>
          </a:xfrm>
        </p:grpSpPr>
        <p:sp>
          <p:nvSpPr>
            <p:cNvPr id="113" name="Freeform 53">
              <a:extLst>
                <a:ext uri="{FF2B5EF4-FFF2-40B4-BE49-F238E27FC236}">
                  <a16:creationId xmlns:a16="http://schemas.microsoft.com/office/drawing/2014/main" id="{36B184DD-523D-4294-AF51-AA45922CE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55835" y="674690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78">
              <a:extLst>
                <a:ext uri="{FF2B5EF4-FFF2-40B4-BE49-F238E27FC236}">
                  <a16:creationId xmlns:a16="http://schemas.microsoft.com/office/drawing/2014/main" id="{6E393635-9ABA-4EE9-8984-D5B554D94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0949" y="622188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79">
              <a:extLst>
                <a:ext uri="{FF2B5EF4-FFF2-40B4-BE49-F238E27FC236}">
                  <a16:creationId xmlns:a16="http://schemas.microsoft.com/office/drawing/2014/main" id="{2A5EAEA1-79EC-462F-A08B-6139634F7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321" y="645292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80">
              <a:extLst>
                <a:ext uri="{FF2B5EF4-FFF2-40B4-BE49-F238E27FC236}">
                  <a16:creationId xmlns:a16="http://schemas.microsoft.com/office/drawing/2014/main" id="{1D2E5290-45AD-48B0-B9A0-7AE0A908B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7980" y="669072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84">
              <a:extLst>
                <a:ext uri="{FF2B5EF4-FFF2-40B4-BE49-F238E27FC236}">
                  <a16:creationId xmlns:a16="http://schemas.microsoft.com/office/drawing/2014/main" id="{E13C4831-440C-418E-9302-DDD9BFE38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12439" y="601729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06">
              <a:extLst>
                <a:ext uri="{FF2B5EF4-FFF2-40B4-BE49-F238E27FC236}">
                  <a16:creationId xmlns:a16="http://schemas.microsoft.com/office/drawing/2014/main" id="{42B526D9-7E5C-4A67-9B1C-9E92092EA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8107" y="610783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08">
              <a:extLst>
                <a:ext uri="{FF2B5EF4-FFF2-40B4-BE49-F238E27FC236}">
                  <a16:creationId xmlns:a16="http://schemas.microsoft.com/office/drawing/2014/main" id="{DFA07926-5610-463F-BB98-6659FBA4C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3264" y="671706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2">
              <a:extLst>
                <a:ext uri="{FF2B5EF4-FFF2-40B4-BE49-F238E27FC236}">
                  <a16:creationId xmlns:a16="http://schemas.microsoft.com/office/drawing/2014/main" id="{0CC3E394-72A8-46B8-B333-9A4801153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6533" y="63690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0">
              <a:extLst>
                <a:ext uri="{FF2B5EF4-FFF2-40B4-BE49-F238E27FC236}">
                  <a16:creationId xmlns:a16="http://schemas.microsoft.com/office/drawing/2014/main" id="{C2F2B81F-CCBD-4D75-A268-529C27BEB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90908" y="602128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1">
              <a:extLst>
                <a:ext uri="{FF2B5EF4-FFF2-40B4-BE49-F238E27FC236}">
                  <a16:creationId xmlns:a16="http://schemas.microsoft.com/office/drawing/2014/main" id="{248273A6-4595-4B49-870D-93184B2BC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04582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35">
              <a:extLst>
                <a:ext uri="{FF2B5EF4-FFF2-40B4-BE49-F238E27FC236}">
                  <a16:creationId xmlns:a16="http://schemas.microsoft.com/office/drawing/2014/main" id="{613F679C-C6B7-45E2-AB85-06F11D01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91921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1">
              <a:extLst>
                <a:ext uri="{FF2B5EF4-FFF2-40B4-BE49-F238E27FC236}">
                  <a16:creationId xmlns:a16="http://schemas.microsoft.com/office/drawing/2014/main" id="{AD733645-CE3B-4C6D-98E4-1C01A1C3F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65631" y="664316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5">
              <a:extLst>
                <a:ext uri="{FF2B5EF4-FFF2-40B4-BE49-F238E27FC236}">
                  <a16:creationId xmlns:a16="http://schemas.microsoft.com/office/drawing/2014/main" id="{CC6A862F-C126-4979-9572-943E0EFA1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01364" y="634024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8">
              <a:extLst>
                <a:ext uri="{FF2B5EF4-FFF2-40B4-BE49-F238E27FC236}">
                  <a16:creationId xmlns:a16="http://schemas.microsoft.com/office/drawing/2014/main" id="{D810D816-815F-4A09-A3E5-451D74A2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80957" y="607107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2">
              <a:extLst>
                <a:ext uri="{FF2B5EF4-FFF2-40B4-BE49-F238E27FC236}">
                  <a16:creationId xmlns:a16="http://schemas.microsoft.com/office/drawing/2014/main" id="{297ABCD3-B369-4690-81A8-2627F24E4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84238" y="672775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3">
              <a:extLst>
                <a:ext uri="{FF2B5EF4-FFF2-40B4-BE49-F238E27FC236}">
                  <a16:creationId xmlns:a16="http://schemas.microsoft.com/office/drawing/2014/main" id="{A2F71286-5332-4172-A372-755A472F3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2485" y="658521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3">
              <a:extLst>
                <a:ext uri="{FF2B5EF4-FFF2-40B4-BE49-F238E27FC236}">
                  <a16:creationId xmlns:a16="http://schemas.microsoft.com/office/drawing/2014/main" id="{B5108B37-F44A-47A4-A995-524197C47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16511" y="654040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51">
              <a:extLst>
                <a:ext uri="{FF2B5EF4-FFF2-40B4-BE49-F238E27FC236}">
                  <a16:creationId xmlns:a16="http://schemas.microsoft.com/office/drawing/2014/main" id="{B4CEC1A4-E49B-426A-A335-FBB8D5434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89480" y="669481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52">
              <a:extLst>
                <a:ext uri="{FF2B5EF4-FFF2-40B4-BE49-F238E27FC236}">
                  <a16:creationId xmlns:a16="http://schemas.microsoft.com/office/drawing/2014/main" id="{FCF406CD-6197-4FC8-A53E-E4AE9A2C4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86485" y="6130386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54">
              <a:extLst>
                <a:ext uri="{FF2B5EF4-FFF2-40B4-BE49-F238E27FC236}">
                  <a16:creationId xmlns:a16="http://schemas.microsoft.com/office/drawing/2014/main" id="{A877D66C-F031-4FD3-A679-013BBD597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63413" y="629401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59">
              <a:extLst>
                <a:ext uri="{FF2B5EF4-FFF2-40B4-BE49-F238E27FC236}">
                  <a16:creationId xmlns:a16="http://schemas.microsoft.com/office/drawing/2014/main" id="{841FF123-0600-4ED0-B72B-1704ED183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3431" y="6554286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8">
              <a:extLst>
                <a:ext uri="{FF2B5EF4-FFF2-40B4-BE49-F238E27FC236}">
                  <a16:creationId xmlns:a16="http://schemas.microsoft.com/office/drawing/2014/main" id="{204EE8DB-CB6A-4043-8892-547496A83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23791" y="6448637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79">
              <a:extLst>
                <a:ext uri="{FF2B5EF4-FFF2-40B4-BE49-F238E27FC236}">
                  <a16:creationId xmlns:a16="http://schemas.microsoft.com/office/drawing/2014/main" id="{D41334E9-5983-47FA-8F3F-E023DE88C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6163" y="667968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4">
              <a:extLst>
                <a:ext uri="{FF2B5EF4-FFF2-40B4-BE49-F238E27FC236}">
                  <a16:creationId xmlns:a16="http://schemas.microsoft.com/office/drawing/2014/main" id="{6FA6CD72-6404-4323-BFB5-E3C38E38E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05281" y="6244051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86">
              <a:extLst>
                <a:ext uri="{FF2B5EF4-FFF2-40B4-BE49-F238E27FC236}">
                  <a16:creationId xmlns:a16="http://schemas.microsoft.com/office/drawing/2014/main" id="{8A621A24-4735-44CF-99C1-BC39C2B71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15429" y="599307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06">
              <a:extLst>
                <a:ext uri="{FF2B5EF4-FFF2-40B4-BE49-F238E27FC236}">
                  <a16:creationId xmlns:a16="http://schemas.microsoft.com/office/drawing/2014/main" id="{C55F2697-EFEC-4C5E-9D88-7F777473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50540" y="636484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0">
              <a:extLst>
                <a:ext uri="{FF2B5EF4-FFF2-40B4-BE49-F238E27FC236}">
                  <a16:creationId xmlns:a16="http://schemas.microsoft.com/office/drawing/2014/main" id="{3E74E34E-E8B2-43CF-A574-E562761D2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41854" y="6032921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2">
              <a:extLst>
                <a:ext uri="{FF2B5EF4-FFF2-40B4-BE49-F238E27FC236}">
                  <a16:creationId xmlns:a16="http://schemas.microsoft.com/office/drawing/2014/main" id="{4FCC862A-0E3B-42C2-9B61-40EE412F2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99759" y="656660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78">
              <a:extLst>
                <a:ext uri="{FF2B5EF4-FFF2-40B4-BE49-F238E27FC236}">
                  <a16:creationId xmlns:a16="http://schemas.microsoft.com/office/drawing/2014/main" id="{3F715015-E0A6-4A26-9FD6-8150DDF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81278" y="30689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79">
              <a:extLst>
                <a:ext uri="{FF2B5EF4-FFF2-40B4-BE49-F238E27FC236}">
                  <a16:creationId xmlns:a16="http://schemas.microsoft.com/office/drawing/2014/main" id="{0EE0F506-CF28-4919-843E-96C438CCD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93650" y="53794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80">
              <a:extLst>
                <a:ext uri="{FF2B5EF4-FFF2-40B4-BE49-F238E27FC236}">
                  <a16:creationId xmlns:a16="http://schemas.microsoft.com/office/drawing/2014/main" id="{ABF621B4-0B01-43A4-A7D1-413915B3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88309" y="75182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84">
              <a:extLst>
                <a:ext uri="{FF2B5EF4-FFF2-40B4-BE49-F238E27FC236}">
                  <a16:creationId xmlns:a16="http://schemas.microsoft.com/office/drawing/2014/main" id="{11CEF3FD-9334-449D-9A0D-A87415834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62768" y="10231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6">
              <a:extLst>
                <a:ext uri="{FF2B5EF4-FFF2-40B4-BE49-F238E27FC236}">
                  <a16:creationId xmlns:a16="http://schemas.microsoft.com/office/drawing/2014/main" id="{9FB3FAF8-148B-46ED-9715-58CFE7902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84532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8">
              <a:extLst>
                <a:ext uri="{FF2B5EF4-FFF2-40B4-BE49-F238E27FC236}">
                  <a16:creationId xmlns:a16="http://schemas.microsoft.com/office/drawing/2014/main" id="{410E3435-0683-4EF2-9185-B5CADDD60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79403" y="70037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10">
              <a:extLst>
                <a:ext uri="{FF2B5EF4-FFF2-40B4-BE49-F238E27FC236}">
                  <a16:creationId xmlns:a16="http://schemas.microsoft.com/office/drawing/2014/main" id="{FC146718-F493-4688-93D1-D3C4DBB66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2256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12">
              <a:extLst>
                <a:ext uri="{FF2B5EF4-FFF2-40B4-BE49-F238E27FC236}">
                  <a16:creationId xmlns:a16="http://schemas.microsoft.com/office/drawing/2014/main" id="{1C18D603-D7E6-4574-B11F-2C2462E3C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72958" y="49593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30">
              <a:extLst>
                <a:ext uri="{FF2B5EF4-FFF2-40B4-BE49-F238E27FC236}">
                  <a16:creationId xmlns:a16="http://schemas.microsoft.com/office/drawing/2014/main" id="{39BAC9E3-0ED4-4E15-9E08-A51F84874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17189" y="887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31">
              <a:extLst>
                <a:ext uri="{FF2B5EF4-FFF2-40B4-BE49-F238E27FC236}">
                  <a16:creationId xmlns:a16="http://schemas.microsoft.com/office/drawing/2014/main" id="{731CC313-61BB-44C9-9BE8-6CFF0F2B0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1007" y="6437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35">
              <a:extLst>
                <a:ext uri="{FF2B5EF4-FFF2-40B4-BE49-F238E27FC236}">
                  <a16:creationId xmlns:a16="http://schemas.microsoft.com/office/drawing/2014/main" id="{55944B1A-48F3-4273-A87D-B12B35F8E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18346" y="4140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0">
              <a:extLst>
                <a:ext uri="{FF2B5EF4-FFF2-40B4-BE49-F238E27FC236}">
                  <a16:creationId xmlns:a16="http://schemas.microsoft.com/office/drawing/2014/main" id="{2C030015-13DB-4AAA-B2C5-0DB11B17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03754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5">
              <a:extLst>
                <a:ext uri="{FF2B5EF4-FFF2-40B4-BE49-F238E27FC236}">
                  <a16:creationId xmlns:a16="http://schemas.microsoft.com/office/drawing/2014/main" id="{4CCDA4CA-802B-4060-84E8-3A5BCC253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07684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8">
              <a:extLst>
                <a:ext uri="{FF2B5EF4-FFF2-40B4-BE49-F238E27FC236}">
                  <a16:creationId xmlns:a16="http://schemas.microsoft.com/office/drawing/2014/main" id="{4AFB2596-28AD-4968-AC8C-0C89D5F8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11098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2877C19B-C85A-43A8-9D22-E3555757E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8419" y="17433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86BB8A06-3A72-4664-906D-A764FD3C8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68805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13A6CBDF-A71E-4C76-90F5-F93EC0472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08839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43">
              <a:extLst>
                <a:ext uri="{FF2B5EF4-FFF2-40B4-BE49-F238E27FC236}">
                  <a16:creationId xmlns:a16="http://schemas.microsoft.com/office/drawing/2014/main" id="{CDDE2395-D4D4-4B16-998E-BA136879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2831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51">
              <a:extLst>
                <a:ext uri="{FF2B5EF4-FFF2-40B4-BE49-F238E27FC236}">
                  <a16:creationId xmlns:a16="http://schemas.microsoft.com/office/drawing/2014/main" id="{20EB19B9-57B7-4434-BB0A-07330B446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4710" y="78168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52">
              <a:extLst>
                <a:ext uri="{FF2B5EF4-FFF2-40B4-BE49-F238E27FC236}">
                  <a16:creationId xmlns:a16="http://schemas.microsoft.com/office/drawing/2014/main" id="{0C4C9822-221D-4DFD-A8F0-88BDB960D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8441" y="302042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54">
              <a:extLst>
                <a:ext uri="{FF2B5EF4-FFF2-40B4-BE49-F238E27FC236}">
                  <a16:creationId xmlns:a16="http://schemas.microsoft.com/office/drawing/2014/main" id="{75210329-C983-4B1D-8573-5EB689CF4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69733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59">
              <a:extLst>
                <a:ext uri="{FF2B5EF4-FFF2-40B4-BE49-F238E27FC236}">
                  <a16:creationId xmlns:a16="http://schemas.microsoft.com/office/drawing/2014/main" id="{12078099-9836-4B34-B3F8-123577D27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1688" y="10720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78">
              <a:extLst>
                <a:ext uri="{FF2B5EF4-FFF2-40B4-BE49-F238E27FC236}">
                  <a16:creationId xmlns:a16="http://schemas.microsoft.com/office/drawing/2014/main" id="{DDC4164A-CF54-4258-93D9-E2985D837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30111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79">
              <a:extLst>
                <a:ext uri="{FF2B5EF4-FFF2-40B4-BE49-F238E27FC236}">
                  <a16:creationId xmlns:a16="http://schemas.microsoft.com/office/drawing/2014/main" id="{5757C01C-EDE3-4DA2-A988-C56F92676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41712" y="80244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4">
              <a:extLst>
                <a:ext uri="{FF2B5EF4-FFF2-40B4-BE49-F238E27FC236}">
                  <a16:creationId xmlns:a16="http://schemas.microsoft.com/office/drawing/2014/main" id="{3DFE3A5E-CE1B-44A3-90D9-F7ECC6F86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11601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86">
              <a:extLst>
                <a:ext uri="{FF2B5EF4-FFF2-40B4-BE49-F238E27FC236}">
                  <a16:creationId xmlns:a16="http://schemas.microsoft.com/office/drawing/2014/main" id="{96392746-AF8E-4EC4-ABD1-04C4AB9D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1570" y="2197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06">
              <a:extLst>
                <a:ext uri="{FF2B5EF4-FFF2-40B4-BE49-F238E27FC236}">
                  <a16:creationId xmlns:a16="http://schemas.microsoft.com/office/drawing/2014/main" id="{63B0352C-E450-4B7D-826D-25B95A158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57269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10">
              <a:extLst>
                <a:ext uri="{FF2B5EF4-FFF2-40B4-BE49-F238E27FC236}">
                  <a16:creationId xmlns:a16="http://schemas.microsoft.com/office/drawing/2014/main" id="{291D0AEA-30E5-47FC-9CBD-F59E92418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34993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12">
              <a:extLst>
                <a:ext uri="{FF2B5EF4-FFF2-40B4-BE49-F238E27FC236}">
                  <a16:creationId xmlns:a16="http://schemas.microsoft.com/office/drawing/2014/main" id="{5D3E4E8D-958E-4303-B0DC-F363C1256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5695" y="70781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D496ABB3-10B3-42C9-B3B5-8AE46C11A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7385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119C753-BB2B-F99E-2EA3-11ED724EEA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0"/>
          <a:stretch/>
        </p:blipFill>
        <p:spPr>
          <a:xfrm>
            <a:off x="976059" y="806677"/>
            <a:ext cx="3425960" cy="51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15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2CD369A-5284-45B1-B107-702483A8B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B35D4-B5E1-17C2-B99B-BB134C13B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276" y="1012265"/>
            <a:ext cx="5975133" cy="1410223"/>
          </a:xfrm>
        </p:spPr>
        <p:txBody>
          <a:bodyPr>
            <a:normAutofit fontScale="90000"/>
          </a:bodyPr>
          <a:lstStyle/>
          <a:p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MVC Energy Planner produced this document but there were many others involved who provided information, edits and additions to the document:</a:t>
            </a:r>
            <a:br>
              <a:rPr lang="en-US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F4DDB-C7B9-C49D-A6CA-6A2B79378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731" y="2514124"/>
            <a:ext cx="5849587" cy="40436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Vineyard Power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Vineyard Sustainable Energy Committee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Eversource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Steamship Authority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builds on goals and actions laid out in the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MVC Climate Action Plan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435E13-4F33-4353-A24E-D37F37852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08182" y="0"/>
            <a:ext cx="1224388" cy="6837797"/>
            <a:chOff x="9008178" y="0"/>
            <a:chExt cx="1224388" cy="6837797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10158" y="468628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55276" y="402823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9037" y="419961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016499" y="435812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79206" y="249280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53994" y="428732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15556" y="59151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8">
              <a:extLst>
                <a:ext uri="{FF2B5EF4-FFF2-40B4-BE49-F238E27FC236}">
                  <a16:creationId xmlns:a16="http://schemas.microsoft.com/office/drawing/2014/main" id="{D09D148A-E95C-4A5F-AFBD-D05C90839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8383" y="109223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0">
              <a:extLst>
                <a:ext uri="{FF2B5EF4-FFF2-40B4-BE49-F238E27FC236}">
                  <a16:creationId xmlns:a16="http://schemas.microsoft.com/office/drawing/2014/main" id="{5B90C58B-B2C5-4C93-8397-016D62EE6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3280" y="3436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2">
              <a:extLst>
                <a:ext uri="{FF2B5EF4-FFF2-40B4-BE49-F238E27FC236}">
                  <a16:creationId xmlns:a16="http://schemas.microsoft.com/office/drawing/2014/main" id="{97EE4FEF-54FA-45E2-A177-BA946262D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03982" y="91252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57429" y="4556751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97930" y="455392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984509" y="4630313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6204" y="256097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991853" y="402614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43111" y="273469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69397" y="3991431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48867" y="292960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55630" y="362285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6201" y="5658689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06EB852C-D558-4FA2-B6BD-72478CDCE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8780" y="5608502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id="{0B128693-39C5-4999-9EB7-FAF6D33AF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2527" y="600842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7">
              <a:extLst>
                <a:ext uri="{FF2B5EF4-FFF2-40B4-BE49-F238E27FC236}">
                  <a16:creationId xmlns:a16="http://schemas.microsoft.com/office/drawing/2014/main" id="{A7E94734-299A-4A1A-8745-522701D7F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61305" y="602034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8">
              <a:extLst>
                <a:ext uri="{FF2B5EF4-FFF2-40B4-BE49-F238E27FC236}">
                  <a16:creationId xmlns:a16="http://schemas.microsoft.com/office/drawing/2014/main" id="{88D7A4B9-ADFA-49C6-A86B-1801ECE37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7400" y="671012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9">
              <a:extLst>
                <a:ext uri="{FF2B5EF4-FFF2-40B4-BE49-F238E27FC236}">
                  <a16:creationId xmlns:a16="http://schemas.microsoft.com/office/drawing/2014/main" id="{1D2B967C-42F5-4C41-B5A8-333B15CF2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57813" y="624430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7E3E1C46-3049-4EC7-A692-A95CEE2A8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8056" y="16494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59EC4BA9-BAFD-46B9-B282-A708F32DA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47494" y="2534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0BB44AF0-8C8E-4407-8BE6-C5A64ACB7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41061" y="595947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1">
              <a:extLst>
                <a:ext uri="{FF2B5EF4-FFF2-40B4-BE49-F238E27FC236}">
                  <a16:creationId xmlns:a16="http://schemas.microsoft.com/office/drawing/2014/main" id="{85398933-36C3-494E-B746-673993C8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69636" y="6734906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3">
              <a:extLst>
                <a:ext uri="{FF2B5EF4-FFF2-40B4-BE49-F238E27FC236}">
                  <a16:creationId xmlns:a16="http://schemas.microsoft.com/office/drawing/2014/main" id="{84BFEAB6-0117-44A8-8459-8592C14D9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15171" y="542332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4">
              <a:extLst>
                <a:ext uri="{FF2B5EF4-FFF2-40B4-BE49-F238E27FC236}">
                  <a16:creationId xmlns:a16="http://schemas.microsoft.com/office/drawing/2014/main" id="{A171CE1C-2DD7-4682-BE34-E3D5986A0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112023" y="619009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9">
              <a:extLst>
                <a:ext uri="{FF2B5EF4-FFF2-40B4-BE49-F238E27FC236}">
                  <a16:creationId xmlns:a16="http://schemas.microsoft.com/office/drawing/2014/main" id="{993E51E0-704B-47D0-9E80-52F81035F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49177" y="643952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1">
              <a:extLst>
                <a:ext uri="{FF2B5EF4-FFF2-40B4-BE49-F238E27FC236}">
                  <a16:creationId xmlns:a16="http://schemas.microsoft.com/office/drawing/2014/main" id="{B877D7D4-56A7-4747-AB50-4D2CB582A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54656" y="6656884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7AD863AE-05C2-42B0-8B8C-2262A95B8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06387" y="603593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9">
              <a:extLst>
                <a:ext uri="{FF2B5EF4-FFF2-40B4-BE49-F238E27FC236}">
                  <a16:creationId xmlns:a16="http://schemas.microsoft.com/office/drawing/2014/main" id="{96FE0420-A304-40C5-A11A-0D43C374D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17942" y="581060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0">
              <a:extLst>
                <a:ext uri="{FF2B5EF4-FFF2-40B4-BE49-F238E27FC236}">
                  <a16:creationId xmlns:a16="http://schemas.microsoft.com/office/drawing/2014/main" id="{5712C99F-0668-4696-B7F5-5BE3B4078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22395" y="557606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4">
              <a:extLst>
                <a:ext uri="{FF2B5EF4-FFF2-40B4-BE49-F238E27FC236}">
                  <a16:creationId xmlns:a16="http://schemas.microsoft.com/office/drawing/2014/main" id="{45B51241-B4A7-44BA-B3B1-6D0785936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28994" y="631108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6">
              <a:extLst>
                <a:ext uri="{FF2B5EF4-FFF2-40B4-BE49-F238E27FC236}">
                  <a16:creationId xmlns:a16="http://schemas.microsoft.com/office/drawing/2014/main" id="{D6E3E1E9-9E2B-4B15-979A-D9ADF02FEB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42551" y="6561530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6">
              <a:extLst>
                <a:ext uri="{FF2B5EF4-FFF2-40B4-BE49-F238E27FC236}">
                  <a16:creationId xmlns:a16="http://schemas.microsoft.com/office/drawing/2014/main" id="{A37D17A3-9203-43E1-955F-779C2CFD3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21197" y="604969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8">
              <a:extLst>
                <a:ext uri="{FF2B5EF4-FFF2-40B4-BE49-F238E27FC236}">
                  <a16:creationId xmlns:a16="http://schemas.microsoft.com/office/drawing/2014/main" id="{42EEB773-123A-4E50-93FF-FE62CB937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08142" y="554256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10">
              <a:extLst>
                <a:ext uri="{FF2B5EF4-FFF2-40B4-BE49-F238E27FC236}">
                  <a16:creationId xmlns:a16="http://schemas.microsoft.com/office/drawing/2014/main" id="{41D4F2D5-C07C-4F05-A11F-6024B7F13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21887" y="637657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12">
              <a:extLst>
                <a:ext uri="{FF2B5EF4-FFF2-40B4-BE49-F238E27FC236}">
                  <a16:creationId xmlns:a16="http://schemas.microsoft.com/office/drawing/2014/main" id="{9AD3968C-7A54-4876-A3B1-0A199BD9D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20933" y="58403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84A9F12A-9E3E-4B1C-AECE-2204350DC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13918" y="1363185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AE1C5FD2-F9CD-4637-814D-A3A526F07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36381" y="682528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83C66AA3-5242-4EC3-A629-2C827DED2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36381" y="47500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132B76A0-CFCB-46B9-A647-A0CDEE2F7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15571" y="1179932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423AA744-F810-4397-917F-77D42FE3D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66574" y="89255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6">
              <a:extLst>
                <a:ext uri="{FF2B5EF4-FFF2-40B4-BE49-F238E27FC236}">
                  <a16:creationId xmlns:a16="http://schemas.microsoft.com/office/drawing/2014/main" id="{5C72F779-C984-4431-94E3-38E6050EA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19251" y="134753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9">
              <a:extLst>
                <a:ext uri="{FF2B5EF4-FFF2-40B4-BE49-F238E27FC236}">
                  <a16:creationId xmlns:a16="http://schemas.microsoft.com/office/drawing/2014/main" id="{8BF25437-23A6-4F68-A6CC-2021B4DB5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19134" y="1065294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0">
              <a:extLst>
                <a:ext uri="{FF2B5EF4-FFF2-40B4-BE49-F238E27FC236}">
                  <a16:creationId xmlns:a16="http://schemas.microsoft.com/office/drawing/2014/main" id="{B68970AA-D5FD-4ED4-8AE4-C981BD290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68213" y="50945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56CDF8D4-4455-458D-A168-36FD9BCF2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45118" y="72317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85">
              <a:extLst>
                <a:ext uri="{FF2B5EF4-FFF2-40B4-BE49-F238E27FC236}">
                  <a16:creationId xmlns:a16="http://schemas.microsoft.com/office/drawing/2014/main" id="{17A0BB86-D681-41CF-9C63-B55FAA270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33158" y="21612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7">
              <a:extLst>
                <a:ext uri="{FF2B5EF4-FFF2-40B4-BE49-F238E27FC236}">
                  <a16:creationId xmlns:a16="http://schemas.microsoft.com/office/drawing/2014/main" id="{51933FCD-E07F-4E47-853E-B791F1BB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36772" y="5263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8">
              <a:extLst>
                <a:ext uri="{FF2B5EF4-FFF2-40B4-BE49-F238E27FC236}">
                  <a16:creationId xmlns:a16="http://schemas.microsoft.com/office/drawing/2014/main" id="{2EB1546B-A39B-432A-8E6A-1F7421881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01716" y="1121475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4">
              <a:extLst>
                <a:ext uri="{FF2B5EF4-FFF2-40B4-BE49-F238E27FC236}">
                  <a16:creationId xmlns:a16="http://schemas.microsoft.com/office/drawing/2014/main" id="{A5AF0119-0028-4D14-B6CF-0ED0AF862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29564" y="132083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2">
              <a:extLst>
                <a:ext uri="{FF2B5EF4-FFF2-40B4-BE49-F238E27FC236}">
                  <a16:creationId xmlns:a16="http://schemas.microsoft.com/office/drawing/2014/main" id="{39B7BAEF-46A4-4EE7-A3F1-2B0C3139E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38877" y="111360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03">
              <a:extLst>
                <a:ext uri="{FF2B5EF4-FFF2-40B4-BE49-F238E27FC236}">
                  <a16:creationId xmlns:a16="http://schemas.microsoft.com/office/drawing/2014/main" id="{4AFF19DE-7520-450D-BBC4-514637C67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55163" y="755014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17">
              <a:extLst>
                <a:ext uri="{FF2B5EF4-FFF2-40B4-BE49-F238E27FC236}">
                  <a16:creationId xmlns:a16="http://schemas.microsoft.com/office/drawing/2014/main" id="{55F5F049-082E-4F28-A6F9-B22CED347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37166" y="808442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8">
              <a:extLst>
                <a:ext uri="{FF2B5EF4-FFF2-40B4-BE49-F238E27FC236}">
                  <a16:creationId xmlns:a16="http://schemas.microsoft.com/office/drawing/2014/main" id="{F1FA5EE8-8FDF-4249-8FBE-5EE4A41B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27996" y="7012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9">
              <a:extLst>
                <a:ext uri="{FF2B5EF4-FFF2-40B4-BE49-F238E27FC236}">
                  <a16:creationId xmlns:a16="http://schemas.microsoft.com/office/drawing/2014/main" id="{0516D437-66A6-4F8A-AB89-41D39D359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48876" y="48655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3F9DD8A5-3889-448A-BB79-A5E1086DC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582585" y="66468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1">
              <a:extLst>
                <a:ext uri="{FF2B5EF4-FFF2-40B4-BE49-F238E27FC236}">
                  <a16:creationId xmlns:a16="http://schemas.microsoft.com/office/drawing/2014/main" id="{A5411003-0583-4E13-BD73-09447FE07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2103" y="542898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1">
              <a:extLst>
                <a:ext uri="{FF2B5EF4-FFF2-40B4-BE49-F238E27FC236}">
                  <a16:creationId xmlns:a16="http://schemas.microsoft.com/office/drawing/2014/main" id="{0857F65C-18A4-4138-888F-60B6250E5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0868" y="647494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1">
              <a:extLst>
                <a:ext uri="{FF2B5EF4-FFF2-40B4-BE49-F238E27FC236}">
                  <a16:creationId xmlns:a16="http://schemas.microsoft.com/office/drawing/2014/main" id="{ABED9D28-F90F-4E28-A5EE-F59041B05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986323" y="3789134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A2B5689A-49D3-4436-8E8B-8B6C049D21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01748" y="481869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9AEF7DFC-F323-44D3-93BC-8991F4501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67343" y="287384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7D9C0AE3-7512-40BE-9DB0-92E5C9FAA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05212" y="136278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4EDB005F-47FF-4F3E-A8EC-AA3B45D3B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32577" y="25941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3">
              <a:extLst>
                <a:ext uri="{FF2B5EF4-FFF2-40B4-BE49-F238E27FC236}">
                  <a16:creationId xmlns:a16="http://schemas.microsoft.com/office/drawing/2014/main" id="{66DA380F-77D7-4F06-B633-F9D856658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82239" y="484492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1">
              <a:extLst>
                <a:ext uri="{FF2B5EF4-FFF2-40B4-BE49-F238E27FC236}">
                  <a16:creationId xmlns:a16="http://schemas.microsoft.com/office/drawing/2014/main" id="{066B6C10-E3AE-4C93-8E97-EBE1FF1F2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15164" y="286648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3">
              <a:extLst>
                <a:ext uri="{FF2B5EF4-FFF2-40B4-BE49-F238E27FC236}">
                  <a16:creationId xmlns:a16="http://schemas.microsoft.com/office/drawing/2014/main" id="{E277C220-5466-4FD0-B77C-7E295E8C3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86842" y="4423779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3DEA17E6-646F-4827-A08D-E4725219F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45923" y="268803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3B5C6B2B-92D7-442F-8445-E554C082A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64193" y="585392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78B1671C-BA12-4A0C-BF73-4C133110A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78440" y="511852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3E147694-6DC6-4EE8-AC97-7AE26398DC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08610" y="522492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E0283834-E22A-4F12-8B1D-9D97BDDC8B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09191" y="496335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6">
              <a:extLst>
                <a:ext uri="{FF2B5EF4-FFF2-40B4-BE49-F238E27FC236}">
                  <a16:creationId xmlns:a16="http://schemas.microsoft.com/office/drawing/2014/main" id="{27CBE636-5461-44EB-AE97-6E8154E9C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51948" y="216328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8">
              <a:extLst>
                <a:ext uri="{FF2B5EF4-FFF2-40B4-BE49-F238E27FC236}">
                  <a16:creationId xmlns:a16="http://schemas.microsoft.com/office/drawing/2014/main" id="{A06117E5-5F5D-46C1-ACE2-979C1BA46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51489" y="428993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10">
              <a:extLst>
                <a:ext uri="{FF2B5EF4-FFF2-40B4-BE49-F238E27FC236}">
                  <a16:creationId xmlns:a16="http://schemas.microsoft.com/office/drawing/2014/main" id="{9DEA3051-9D19-4DC6-8C98-00C425876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9672" y="191545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2">
              <a:extLst>
                <a:ext uri="{FF2B5EF4-FFF2-40B4-BE49-F238E27FC236}">
                  <a16:creationId xmlns:a16="http://schemas.microsoft.com/office/drawing/2014/main" id="{DF50010C-C69E-4770-B0E3-E4DC2ACE1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56864" y="3877242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EF4373F0-D39C-43FD-9D4E-20E2371D6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3446" y="161572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1DF9A3CD-079A-4625-84F2-DF7EC61A0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83886" y="15971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7908608-A36E-4015-8FFF-EE727465F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34584" y="52021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6">
              <a:extLst>
                <a:ext uri="{FF2B5EF4-FFF2-40B4-BE49-F238E27FC236}">
                  <a16:creationId xmlns:a16="http://schemas.microsoft.com/office/drawing/2014/main" id="{8E4FC21A-4E37-45B9-8ED9-8E9A200F6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36381" y="238710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1">
              <a:extLst>
                <a:ext uri="{FF2B5EF4-FFF2-40B4-BE49-F238E27FC236}">
                  <a16:creationId xmlns:a16="http://schemas.microsoft.com/office/drawing/2014/main" id="{7EC6CA60-3309-4909-A242-6EDC1620A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36381" y="213148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2">
              <a:extLst>
                <a:ext uri="{FF2B5EF4-FFF2-40B4-BE49-F238E27FC236}">
                  <a16:creationId xmlns:a16="http://schemas.microsoft.com/office/drawing/2014/main" id="{E36F8D28-C5C9-4366-9BDE-D82FC2ED9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16200" y="4946730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5">
              <a:extLst>
                <a:ext uri="{FF2B5EF4-FFF2-40B4-BE49-F238E27FC236}">
                  <a16:creationId xmlns:a16="http://schemas.microsoft.com/office/drawing/2014/main" id="{347BC4EC-879E-4A58-BB8E-9965F42E5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54033" y="272721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66">
              <a:extLst>
                <a:ext uri="{FF2B5EF4-FFF2-40B4-BE49-F238E27FC236}">
                  <a16:creationId xmlns:a16="http://schemas.microsoft.com/office/drawing/2014/main" id="{2FE79B60-958E-49FB-BAE5-09E087A8B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14286" y="516906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69">
              <a:extLst>
                <a:ext uri="{FF2B5EF4-FFF2-40B4-BE49-F238E27FC236}">
                  <a16:creationId xmlns:a16="http://schemas.microsoft.com/office/drawing/2014/main" id="{F219BB5D-9580-4264-9E63-C861E665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29703" y="1632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0">
              <a:extLst>
                <a:ext uri="{FF2B5EF4-FFF2-40B4-BE49-F238E27FC236}">
                  <a16:creationId xmlns:a16="http://schemas.microsoft.com/office/drawing/2014/main" id="{CEF6BF91-FC3D-46D7-8208-81727E55D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43734" y="215390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4">
              <a:extLst>
                <a:ext uri="{FF2B5EF4-FFF2-40B4-BE49-F238E27FC236}">
                  <a16:creationId xmlns:a16="http://schemas.microsoft.com/office/drawing/2014/main" id="{87C340A0-6594-44EF-A2FF-368EE436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35519" y="234556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5">
              <a:extLst>
                <a:ext uri="{FF2B5EF4-FFF2-40B4-BE49-F238E27FC236}">
                  <a16:creationId xmlns:a16="http://schemas.microsoft.com/office/drawing/2014/main" id="{C1864E85-CB41-4E68-88E0-97EC875AC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56115" y="193117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7">
              <a:extLst>
                <a:ext uri="{FF2B5EF4-FFF2-40B4-BE49-F238E27FC236}">
                  <a16:creationId xmlns:a16="http://schemas.microsoft.com/office/drawing/2014/main" id="{BE8F5959-39FD-404F-9DCA-045A6FF03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73164" y="1624407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8">
              <a:extLst>
                <a:ext uri="{FF2B5EF4-FFF2-40B4-BE49-F238E27FC236}">
                  <a16:creationId xmlns:a16="http://schemas.microsoft.com/office/drawing/2014/main" id="{AF2FFA2C-AA3B-4407-8D1E-EC9EBA5E1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438108" y="269324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9AD27997-4281-4B54-9055-A0F002812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937042" y="504929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2">
              <a:extLst>
                <a:ext uri="{FF2B5EF4-FFF2-40B4-BE49-F238E27FC236}">
                  <a16:creationId xmlns:a16="http://schemas.microsoft.com/office/drawing/2014/main" id="{3E41767B-D672-4A2B-A6A4-963C085A8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39676" y="5302898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AB4F7F6A-E2B2-4495-9B73-CD2BF7F3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91555" y="232678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7">
              <a:extLst>
                <a:ext uri="{FF2B5EF4-FFF2-40B4-BE49-F238E27FC236}">
                  <a16:creationId xmlns:a16="http://schemas.microsoft.com/office/drawing/2014/main" id="{47982EE6-D4AC-49D9-9045-46EB0DDEA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773558" y="238021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8">
              <a:extLst>
                <a:ext uri="{FF2B5EF4-FFF2-40B4-BE49-F238E27FC236}">
                  <a16:creationId xmlns:a16="http://schemas.microsoft.com/office/drawing/2014/main" id="{B37DA8E7-A892-4110-A590-4407256B2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64388" y="164189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9">
              <a:extLst>
                <a:ext uri="{FF2B5EF4-FFF2-40B4-BE49-F238E27FC236}">
                  <a16:creationId xmlns:a16="http://schemas.microsoft.com/office/drawing/2014/main" id="{92F7A78A-541E-4652-82A6-5EFF9AFA5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46792" y="1980827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66CD4983-0D67-47D1-B718-95E23F619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74146" y="529628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9">
              <a:extLst>
                <a:ext uri="{FF2B5EF4-FFF2-40B4-BE49-F238E27FC236}">
                  <a16:creationId xmlns:a16="http://schemas.microsoft.com/office/drawing/2014/main" id="{B2994A0B-6B7D-42B0-81A8-EA482E269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389090" y="293856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9">
              <a:extLst>
                <a:ext uri="{FF2B5EF4-FFF2-40B4-BE49-F238E27FC236}">
                  <a16:creationId xmlns:a16="http://schemas.microsoft.com/office/drawing/2014/main" id="{71D6B524-6981-4540-85FC-1C7E3A910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068969" y="183118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79">
              <a:extLst>
                <a:ext uri="{FF2B5EF4-FFF2-40B4-BE49-F238E27FC236}">
                  <a16:creationId xmlns:a16="http://schemas.microsoft.com/office/drawing/2014/main" id="{119CDAF4-086B-4DF4-91C4-0E55E2E04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34612" y="26774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74">
              <a:extLst>
                <a:ext uri="{FF2B5EF4-FFF2-40B4-BE49-F238E27FC236}">
                  <a16:creationId xmlns:a16="http://schemas.microsoft.com/office/drawing/2014/main" id="{4A3083A2-69D2-4C08-9514-FF14E494D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64508" y="938073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53">
              <a:extLst>
                <a:ext uri="{FF2B5EF4-FFF2-40B4-BE49-F238E27FC236}">
                  <a16:creationId xmlns:a16="http://schemas.microsoft.com/office/drawing/2014/main" id="{3153AA8F-BF95-4135-98A9-71FD20DD5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040577" y="565264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85">
              <a:extLst>
                <a:ext uri="{FF2B5EF4-FFF2-40B4-BE49-F238E27FC236}">
                  <a16:creationId xmlns:a16="http://schemas.microsoft.com/office/drawing/2014/main" id="{D279C500-6A73-497D-9B5A-E2F33AD13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9646792" y="183975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Picture 6" descr="A small house with solar panels&#10;&#10;Description automatically generated">
            <a:extLst>
              <a:ext uri="{FF2B5EF4-FFF2-40B4-BE49-F238E27FC236}">
                <a16:creationId xmlns:a16="http://schemas.microsoft.com/office/drawing/2014/main" id="{691AF3E5-7741-9D2E-5B1F-A46541A005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69342" y="932937"/>
            <a:ext cx="4325332" cy="432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6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B7ED827-06A5-4778-9BB3-74A28B33D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ECA81C-4D92-4A79-B23F-C36986805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7460A4-2B8D-4636-AC17-9E915EEB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883549"/>
            <a:ext cx="11125200" cy="510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4B6EBA-1903-40EC-924D-E0959FD39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38965" y="-37764"/>
            <a:ext cx="2077307" cy="6920499"/>
            <a:chOff x="9438964" y="-37765"/>
            <a:chExt cx="2077307" cy="6920499"/>
          </a:xfrm>
        </p:grpSpPr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5CDF077C-FCBC-4DCD-97D7-FA3CBDA4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6954" y="631962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F8407DD0-FE6F-4B54-8F51-A5C9F01C3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9923" y="647403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2EF9CB74-080B-456A-AF99-1F2E39426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98832" y="602924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B5B2FF09-14DB-4187-B87D-FEEC6B9AE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8009" y="671281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DAAA2100-4A9E-458F-B899-F00953C35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3856" y="607323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8">
              <a:extLst>
                <a:ext uri="{FF2B5EF4-FFF2-40B4-BE49-F238E27FC236}">
                  <a16:creationId xmlns:a16="http://schemas.microsoft.com/office/drawing/2014/main" id="{35A102A5-234C-4661-9A27-65BA104A9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234" y="624578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9">
              <a:extLst>
                <a:ext uri="{FF2B5EF4-FFF2-40B4-BE49-F238E27FC236}">
                  <a16:creationId xmlns:a16="http://schemas.microsoft.com/office/drawing/2014/main" id="{DF30E605-870B-4F23-B30C-63A803EED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6606" y="647683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0">
              <a:extLst>
                <a:ext uri="{FF2B5EF4-FFF2-40B4-BE49-F238E27FC236}">
                  <a16:creationId xmlns:a16="http://schemas.microsoft.com/office/drawing/2014/main" id="{5B620F97-53D4-4871-A219-7BE759CEB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1265" y="671462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1248268B-DBDD-435B-9FC4-F1AB803D9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724" y="604119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6">
              <a:extLst>
                <a:ext uri="{FF2B5EF4-FFF2-40B4-BE49-F238E27FC236}">
                  <a16:creationId xmlns:a16="http://schemas.microsoft.com/office/drawing/2014/main" id="{BE84F767-E660-4CF8-8148-737D4263D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41392" y="618552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8">
              <a:extLst>
                <a:ext uri="{FF2B5EF4-FFF2-40B4-BE49-F238E27FC236}">
                  <a16:creationId xmlns:a16="http://schemas.microsoft.com/office/drawing/2014/main" id="{ABC92BA6-13B6-4A73-A1D6-8694F94A2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39063" y="673560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0">
              <a:extLst>
                <a:ext uri="{FF2B5EF4-FFF2-40B4-BE49-F238E27FC236}">
                  <a16:creationId xmlns:a16="http://schemas.microsoft.com/office/drawing/2014/main" id="{C5D6DB5B-1AE1-42B9-BDBB-F1028A870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19116" y="594964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2">
              <a:extLst>
                <a:ext uri="{FF2B5EF4-FFF2-40B4-BE49-F238E27FC236}">
                  <a16:creationId xmlns:a16="http://schemas.microsoft.com/office/drawing/2014/main" id="{357EC42A-F366-4308-AA1C-6E00D6711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29818" y="6446775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0">
              <a:extLst>
                <a:ext uri="{FF2B5EF4-FFF2-40B4-BE49-F238E27FC236}">
                  <a16:creationId xmlns:a16="http://schemas.microsoft.com/office/drawing/2014/main" id="{401010FF-1613-47E6-A1D2-FA567E671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4193" y="6045189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1">
              <a:extLst>
                <a:ext uri="{FF2B5EF4-FFF2-40B4-BE49-F238E27FC236}">
                  <a16:creationId xmlns:a16="http://schemas.microsoft.com/office/drawing/2014/main" id="{A1056807-6C09-4E59-9D21-C392E3B8C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87867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5">
              <a:extLst>
                <a:ext uri="{FF2B5EF4-FFF2-40B4-BE49-F238E27FC236}">
                  <a16:creationId xmlns:a16="http://schemas.microsoft.com/office/drawing/2014/main" id="{B50C3EF0-29C3-42E9-9229-28BB451E3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5206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1">
              <a:extLst>
                <a:ext uri="{FF2B5EF4-FFF2-40B4-BE49-F238E27FC236}">
                  <a16:creationId xmlns:a16="http://schemas.microsoft.com/office/drawing/2014/main" id="{26AB3EF2-FFFE-409A-9DF7-634F1DCB3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48916" y="664316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6E24A9DE-015B-4D82-B6EC-726E263A5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59621" y="6583722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0A9F317-9644-483B-B66B-C588197FF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4649" y="637012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E9BAE6DC-DAEB-4F56-9031-8AE62A3F3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64242" y="610095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852FD12A-09F0-4A4B-92C6-6301727AD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67523" y="675763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A82794BA-AD57-4DC6-A2C9-F837C3A29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45770" y="661509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40740727-B2FE-420C-B281-66AAE814B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99796" y="656430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1">
              <a:extLst>
                <a:ext uri="{FF2B5EF4-FFF2-40B4-BE49-F238E27FC236}">
                  <a16:creationId xmlns:a16="http://schemas.microsoft.com/office/drawing/2014/main" id="{2E6ED706-36A1-4CD1-A4DC-F910FF5A6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72765" y="671872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2">
              <a:extLst>
                <a:ext uri="{FF2B5EF4-FFF2-40B4-BE49-F238E27FC236}">
                  <a16:creationId xmlns:a16="http://schemas.microsoft.com/office/drawing/2014/main" id="{6FFB562A-F6AA-4981-ADA1-A42BCA359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69770" y="615429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5DB688C1-7FDF-416B-A3FA-E3AAC7F12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46698" y="631791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8">
              <a:extLst>
                <a:ext uri="{FF2B5EF4-FFF2-40B4-BE49-F238E27FC236}">
                  <a16:creationId xmlns:a16="http://schemas.microsoft.com/office/drawing/2014/main" id="{9012B69D-70E5-42A9-BF69-CE24ED3F1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07076" y="642473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9">
              <a:extLst>
                <a:ext uri="{FF2B5EF4-FFF2-40B4-BE49-F238E27FC236}">
                  <a16:creationId xmlns:a16="http://schemas.microsoft.com/office/drawing/2014/main" id="{EECEE66B-9286-4C9F-8DFD-844AD914C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19448" y="665577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4">
              <a:extLst>
                <a:ext uri="{FF2B5EF4-FFF2-40B4-BE49-F238E27FC236}">
                  <a16:creationId xmlns:a16="http://schemas.microsoft.com/office/drawing/2014/main" id="{476325B0-FAF7-4410-8E65-079CBE8C9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88566" y="622014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6">
              <a:extLst>
                <a:ext uri="{FF2B5EF4-FFF2-40B4-BE49-F238E27FC236}">
                  <a16:creationId xmlns:a16="http://schemas.microsoft.com/office/drawing/2014/main" id="{E52FD192-9B05-4D6F-9B38-6915D1B3E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98714" y="596917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6">
              <a:extLst>
                <a:ext uri="{FF2B5EF4-FFF2-40B4-BE49-F238E27FC236}">
                  <a16:creationId xmlns:a16="http://schemas.microsoft.com/office/drawing/2014/main" id="{1B9C489B-3BB6-4EA7-9421-917E2C484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45659" y="635220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0">
              <a:extLst>
                <a:ext uri="{FF2B5EF4-FFF2-40B4-BE49-F238E27FC236}">
                  <a16:creationId xmlns:a16="http://schemas.microsoft.com/office/drawing/2014/main" id="{A5597A38-5C37-449D-A6B9-B7313A4BC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24670" y="606874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12">
              <a:extLst>
                <a:ext uri="{FF2B5EF4-FFF2-40B4-BE49-F238E27FC236}">
                  <a16:creationId xmlns:a16="http://schemas.microsoft.com/office/drawing/2014/main" id="{4E894A51-B4CA-44AE-ADA2-919055FCD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48601" y="66019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23A0E403-FEAB-42CA-9711-791738C5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49994" y="675904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id="{15252FDE-8E7F-4F71-B0E4-3C23A94DD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3142" y="446468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5D0DF9D7-869D-4081-A481-B84414F8D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6111" y="600884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EB3626B8-D58F-4294-884A-C5D6345F9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3116" y="36453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3E9AE0A2-AD1E-48FC-B893-E6C54288A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4195" y="780854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AEC3C2D7-402D-43F2-974E-3AD1CA368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0044" y="200081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8">
              <a:extLst>
                <a:ext uri="{FF2B5EF4-FFF2-40B4-BE49-F238E27FC236}">
                  <a16:creationId xmlns:a16="http://schemas.microsoft.com/office/drawing/2014/main" id="{F0DB5415-1628-4222-99AE-03A79ABE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0422" y="30689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9">
              <a:extLst>
                <a:ext uri="{FF2B5EF4-FFF2-40B4-BE49-F238E27FC236}">
                  <a16:creationId xmlns:a16="http://schemas.microsoft.com/office/drawing/2014/main" id="{900B5950-5F06-4FD4-889D-32D892813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794" y="53794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80">
              <a:extLst>
                <a:ext uri="{FF2B5EF4-FFF2-40B4-BE49-F238E27FC236}">
                  <a16:creationId xmlns:a16="http://schemas.microsoft.com/office/drawing/2014/main" id="{E19F41AD-1AFF-4BAA-BD0C-F6EF83685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7452" y="757857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84">
              <a:extLst>
                <a:ext uri="{FF2B5EF4-FFF2-40B4-BE49-F238E27FC236}">
                  <a16:creationId xmlns:a16="http://schemas.microsoft.com/office/drawing/2014/main" id="{81AFDDB9-413F-41B7-93BF-108C8BE48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1912" y="10231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50176B68-8215-4FBF-8B0C-7060FECF1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27580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08">
              <a:extLst>
                <a:ext uri="{FF2B5EF4-FFF2-40B4-BE49-F238E27FC236}">
                  <a16:creationId xmlns:a16="http://schemas.microsoft.com/office/drawing/2014/main" id="{BC3AD48F-0428-4888-8119-99FE4441E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25251" y="78476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10">
              <a:extLst>
                <a:ext uri="{FF2B5EF4-FFF2-40B4-BE49-F238E27FC236}">
                  <a16:creationId xmlns:a16="http://schemas.microsoft.com/office/drawing/2014/main" id="{C64C78F1-53FA-438A-9C28-669AE7EF0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05304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12">
              <a:extLst>
                <a:ext uri="{FF2B5EF4-FFF2-40B4-BE49-F238E27FC236}">
                  <a16:creationId xmlns:a16="http://schemas.microsoft.com/office/drawing/2014/main" id="{2E40D5B6-EC22-4A99-B6FD-5FED92721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16006" y="49593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30">
              <a:extLst>
                <a:ext uri="{FF2B5EF4-FFF2-40B4-BE49-F238E27FC236}">
                  <a16:creationId xmlns:a16="http://schemas.microsoft.com/office/drawing/2014/main" id="{93CA0E1C-732A-4AEC-A144-E8A06FF47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0237" y="887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31">
              <a:extLst>
                <a:ext uri="{FF2B5EF4-FFF2-40B4-BE49-F238E27FC236}">
                  <a16:creationId xmlns:a16="http://schemas.microsoft.com/office/drawing/2014/main" id="{32683CA7-AF89-4BDF-B446-9C68F06F2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4055" y="6437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35">
              <a:extLst>
                <a:ext uri="{FF2B5EF4-FFF2-40B4-BE49-F238E27FC236}">
                  <a16:creationId xmlns:a16="http://schemas.microsoft.com/office/drawing/2014/main" id="{914ED512-B217-4BA8-A0A9-F4EB39A6A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1394" y="4140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41">
              <a:extLst>
                <a:ext uri="{FF2B5EF4-FFF2-40B4-BE49-F238E27FC236}">
                  <a16:creationId xmlns:a16="http://schemas.microsoft.com/office/drawing/2014/main" id="{44BF35CF-DE2F-4D7C-B703-15B7833B2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11031" y="718765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F933CABA-2F49-4AE6-A87C-F9040DED7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46802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5857909E-1974-4140-B40C-DFF597812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0732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id="{5D07D1FB-2240-42B1-BA7A-2FDEF5CAF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4146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2">
              <a:extLst>
                <a:ext uri="{FF2B5EF4-FFF2-40B4-BE49-F238E27FC236}">
                  <a16:creationId xmlns:a16="http://schemas.microsoft.com/office/drawing/2014/main" id="{A2EE5B90-5282-435E-A11C-5350E023F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99612" y="65142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3">
              <a:extLst>
                <a:ext uri="{FF2B5EF4-FFF2-40B4-BE49-F238E27FC236}">
                  <a16:creationId xmlns:a16="http://schemas.microsoft.com/office/drawing/2014/main" id="{BF1B6CE4-290D-4411-8CF7-2AF2FA6DF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11853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30">
              <a:extLst>
                <a:ext uri="{FF2B5EF4-FFF2-40B4-BE49-F238E27FC236}">
                  <a16:creationId xmlns:a16="http://schemas.microsoft.com/office/drawing/2014/main" id="{4DA79AF5-0968-4050-A9CC-0C9D63CF5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1887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43">
              <a:extLst>
                <a:ext uri="{FF2B5EF4-FFF2-40B4-BE49-F238E27FC236}">
                  <a16:creationId xmlns:a16="http://schemas.microsoft.com/office/drawing/2014/main" id="{8359FC94-D77F-43EE-B561-A4AD990B9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65879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2">
              <a:extLst>
                <a:ext uri="{FF2B5EF4-FFF2-40B4-BE49-F238E27FC236}">
                  <a16:creationId xmlns:a16="http://schemas.microsoft.com/office/drawing/2014/main" id="{FA9CF749-A1FB-4BDD-9F3C-F7A3C40EE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5853" y="32603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4">
              <a:extLst>
                <a:ext uri="{FF2B5EF4-FFF2-40B4-BE49-F238E27FC236}">
                  <a16:creationId xmlns:a16="http://schemas.microsoft.com/office/drawing/2014/main" id="{F6BC055F-DB23-4077-9083-3E477EA91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12781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9E79616D-FA98-482F-A0BE-D8B042BB8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16767" y="9460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8">
              <a:extLst>
                <a:ext uri="{FF2B5EF4-FFF2-40B4-BE49-F238E27FC236}">
                  <a16:creationId xmlns:a16="http://schemas.microsoft.com/office/drawing/2014/main" id="{E94323F7-149F-4956-BEE9-1761D651A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14244" y="634847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9">
              <a:extLst>
                <a:ext uri="{FF2B5EF4-FFF2-40B4-BE49-F238E27FC236}">
                  <a16:creationId xmlns:a16="http://schemas.microsoft.com/office/drawing/2014/main" id="{D44BFE09-8F5C-407D-AC49-77A1057B1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61239" y="80370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8E905BEA-A6A1-4742-9C36-E60D21994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54649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4D27BB9-4387-46C4-8954-1975C0E65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64618" y="4587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6">
              <a:extLst>
                <a:ext uri="{FF2B5EF4-FFF2-40B4-BE49-F238E27FC236}">
                  <a16:creationId xmlns:a16="http://schemas.microsoft.com/office/drawing/2014/main" id="{F8F7797C-C9E4-4550-A4D7-B67C11552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00317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10">
              <a:extLst>
                <a:ext uri="{FF2B5EF4-FFF2-40B4-BE49-F238E27FC236}">
                  <a16:creationId xmlns:a16="http://schemas.microsoft.com/office/drawing/2014/main" id="{FB97CF69-925A-4B93-A8C0-02D46F3DF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432282" y="20463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12">
              <a:extLst>
                <a:ext uri="{FF2B5EF4-FFF2-40B4-BE49-F238E27FC236}">
                  <a16:creationId xmlns:a16="http://schemas.microsoft.com/office/drawing/2014/main" id="{8BC88327-72BA-484F-B99B-7810D594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488743" y="78550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36737585-496C-44B3-8943-00073B255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12055" y="78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31B012-58B3-EF1F-BBA5-ADD2D2A8B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067" y="1220211"/>
            <a:ext cx="6212639" cy="124748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2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does 100% Renewable mean for us?</a:t>
            </a:r>
            <a:br>
              <a:rPr lang="en-US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2200" dirty="0"/>
          </a:p>
        </p:txBody>
      </p:sp>
      <p:pic>
        <p:nvPicPr>
          <p:cNvPr id="9" name="Picture 8" descr="A group of wind turbines in the ocean&#10;&#10;Description automatically generated">
            <a:extLst>
              <a:ext uri="{FF2B5EF4-FFF2-40B4-BE49-F238E27FC236}">
                <a16:creationId xmlns:a16="http://schemas.microsoft.com/office/drawing/2014/main" id="{3FC361E2-3EB2-32DB-B133-EAC0E47CE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481" y="1122180"/>
            <a:ext cx="3125679" cy="2250489"/>
          </a:xfrm>
          <a:prstGeom prst="rect">
            <a:avLst/>
          </a:prstGeom>
        </p:spPr>
      </p:pic>
      <p:pic>
        <p:nvPicPr>
          <p:cNvPr id="11" name="Picture 10" descr="Close-up of a solar panel&#10;&#10;Description automatically generated">
            <a:extLst>
              <a:ext uri="{FF2B5EF4-FFF2-40B4-BE49-F238E27FC236}">
                <a16:creationId xmlns:a16="http://schemas.microsoft.com/office/drawing/2014/main" id="{7F956012-2E37-6E4B-44E7-B2D232F456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1"/>
          <a:stretch/>
        </p:blipFill>
        <p:spPr>
          <a:xfrm>
            <a:off x="1521481" y="3552438"/>
            <a:ext cx="3125679" cy="22504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9CE93-A70D-7477-C6E6-0B6ADEDC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344" y="2446159"/>
            <a:ext cx="5532856" cy="3033079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Moving away from the use of fossil fuels by transitioning to all-electric from renewable sources. 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major shift in where our energy comes from, how we heat our buildings and hot water and how we get around.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906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8BB7-F76B-E608-E7F4-5C4F266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5" y="745295"/>
            <a:ext cx="9634011" cy="1325563"/>
          </a:xfrm>
        </p:spPr>
        <p:txBody>
          <a:bodyPr>
            <a:normAutofit fontScale="90000"/>
          </a:bodyPr>
          <a:lstStyle/>
          <a:p>
            <a:br>
              <a:rPr lang="en-US" sz="27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have made great strides in the amount of renewable energy generated here.  </a:t>
            </a:r>
            <a:b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C1D4D-41EE-6569-E875-6E7657E0F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5" y="2203888"/>
            <a:ext cx="5600585" cy="435133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We now have over 1500 solar arrays, producing 10% of our power annually.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have a goal of increasing that generation to 15%.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need grid modernization to meet our goals and to do our part to contribute to the State’s decarbonization goals for 2050.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 house with solar panels in the background&#10;&#10;Description automatically generated">
            <a:extLst>
              <a:ext uri="{FF2B5EF4-FFF2-40B4-BE49-F238E27FC236}">
                <a16:creationId xmlns:a16="http://schemas.microsoft.com/office/drawing/2014/main" id="{E7DF3D82-1CA8-B1A0-96D4-F9E5CB66E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368" y="2203888"/>
            <a:ext cx="3908817" cy="390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54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2A82D1-B994-4E61-85AD-012AFF683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949ED1-AC09-4CA4-829B-87F834695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15" y="5267"/>
            <a:ext cx="12192000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58BB7-F76B-E608-E7F4-5C4F266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043" y="610019"/>
            <a:ext cx="6357185" cy="132458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br>
              <a:rPr lang="en-US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7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Getting our power 100% from renewable resources requires a greener electrical grid.  </a:t>
            </a:r>
            <a:b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C1D4D-41EE-6569-E875-6E7657E0F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43" y="1924539"/>
            <a:ext cx="6373848" cy="408143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Page 4 tells you what powers our grid now and where we </a:t>
            </a:r>
            <a:r>
              <a:rPr lang="en-US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are headed.</a:t>
            </a:r>
            <a:endParaRPr lang="en-US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Offshore wind is one of the major strategies.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Large scale batteries are needed to provide power at times of peak demand. 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Increasing the percentage of renewable energy that is in the Cape Light Compact’s electrical supplier’s portfolio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is a way to accelerate this.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endParaRPr lang="en-US" dirty="0"/>
          </a:p>
        </p:txBody>
      </p:sp>
      <p:pic>
        <p:nvPicPr>
          <p:cNvPr id="6" name="Picture 5" descr="A group of wind turbines in the ocean&#10;&#10;Description automatically generated">
            <a:extLst>
              <a:ext uri="{FF2B5EF4-FFF2-40B4-BE49-F238E27FC236}">
                <a16:creationId xmlns:a16="http://schemas.microsoft.com/office/drawing/2014/main" id="{D3B9EDC6-225C-FD1B-D8EB-5EE54C56E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894843" y="876302"/>
            <a:ext cx="2866407" cy="2377909"/>
          </a:xfrm>
          <a:prstGeom prst="rect">
            <a:avLst/>
          </a:prstGeom>
        </p:spPr>
      </p:pic>
      <p:pic>
        <p:nvPicPr>
          <p:cNvPr id="8" name="Picture 7" descr="A group of white electrical boxes&#10;&#10;Description automatically generated">
            <a:extLst>
              <a:ext uri="{FF2B5EF4-FFF2-40B4-BE49-F238E27FC236}">
                <a16:creationId xmlns:a16="http://schemas.microsoft.com/office/drawing/2014/main" id="{8968391A-3C5E-9373-77F8-4F1FF5C942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894843" y="3586353"/>
            <a:ext cx="2866407" cy="23998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CC3931A-3803-45A2-8F34-7D58E413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75285" y="29503"/>
            <a:ext cx="952999" cy="6797768"/>
            <a:chOff x="11084465" y="29503"/>
            <a:chExt cx="952998" cy="6797768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86B9C1C5-FBF2-4052-85BB-E83A6CE74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22617" y="44533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B472ED0C-4731-4C49-8422-BD4584768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845" y="65544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B61C679-FD0C-4ECC-92CD-2D830F20A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79248" y="171177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34B388EC-F83A-402C-BD1E-CB27B23C9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7653" y="353284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93ACE7E9-49ED-479A-BBD1-3E78B2DAF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082447" y="6380463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C02D0299-DA4B-4410-9285-34F6B975C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0148" y="671795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D9CA11F3-BCEA-4DD8-81F6-8DE2C070C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707" y="647057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4DC91A1C-10F3-4D8C-B5CE-F2BAC45A7C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9540" y="620594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79577D94-44E6-40C8-BB55-BE90256BD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135" y="600613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BB08E475-A4A1-43A5-A624-DAA068233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8119" y="510640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4AFB7BC3-9C08-4045-AF23-80FEDE8D6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0238" y="5771908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D712A023-0100-4F78-B55A-6AA29BD2C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305" y="5566595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9010BC20-FDFC-4D3B-89A9-3287F203E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805" y="530204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9">
              <a:extLst>
                <a:ext uri="{FF2B5EF4-FFF2-40B4-BE49-F238E27FC236}">
                  <a16:creationId xmlns:a16="http://schemas.microsoft.com/office/drawing/2014/main" id="{D0FB31B1-D4CF-41EA-AFD9-B1B295949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18872" y="664902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0">
              <a:extLst>
                <a:ext uri="{FF2B5EF4-FFF2-40B4-BE49-F238E27FC236}">
                  <a16:creationId xmlns:a16="http://schemas.microsoft.com/office/drawing/2014/main" id="{3ABB229E-6EB3-4D5C-92AD-72CEA9FC5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9356" y="635653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1">
              <a:extLst>
                <a:ext uri="{FF2B5EF4-FFF2-40B4-BE49-F238E27FC236}">
                  <a16:creationId xmlns:a16="http://schemas.microsoft.com/office/drawing/2014/main" id="{CC581CF0-DE4A-402F-8D8E-D80A503A7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39941" y="524538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2">
              <a:extLst>
                <a:ext uri="{FF2B5EF4-FFF2-40B4-BE49-F238E27FC236}">
                  <a16:creationId xmlns:a16="http://schemas.microsoft.com/office/drawing/2014/main" id="{7D4FA742-B818-4C53-BA29-038ECF814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511" y="5489055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3">
              <a:extLst>
                <a:ext uri="{FF2B5EF4-FFF2-40B4-BE49-F238E27FC236}">
                  <a16:creationId xmlns:a16="http://schemas.microsoft.com/office/drawing/2014/main" id="{A311090A-5415-4E7F-8893-37A064E2E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69296" y="5715712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9">
              <a:extLst>
                <a:ext uri="{FF2B5EF4-FFF2-40B4-BE49-F238E27FC236}">
                  <a16:creationId xmlns:a16="http://schemas.microsoft.com/office/drawing/2014/main" id="{6CDBB6B3-B18F-45E6-B5D1-1AE01572C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2595" y="605891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0">
              <a:extLst>
                <a:ext uri="{FF2B5EF4-FFF2-40B4-BE49-F238E27FC236}">
                  <a16:creationId xmlns:a16="http://schemas.microsoft.com/office/drawing/2014/main" id="{367AC7C3-187D-4961-8D7B-BC6948400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44150" y="5453670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5">
              <a:extLst>
                <a:ext uri="{FF2B5EF4-FFF2-40B4-BE49-F238E27FC236}">
                  <a16:creationId xmlns:a16="http://schemas.microsoft.com/office/drawing/2014/main" id="{A3FB4E0B-F573-4082-A6EA-137FA119C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792501" y="551155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8DC2118C-76AA-4BB7-8269-30E3A04A5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3807" y="523591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632CADFC-6F30-4A58-AE69-58629BFE3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24688" y="631609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9">
              <a:extLst>
                <a:ext uri="{FF2B5EF4-FFF2-40B4-BE49-F238E27FC236}">
                  <a16:creationId xmlns:a16="http://schemas.microsoft.com/office/drawing/2014/main" id="{459D3DC9-1CC7-483B-85E6-2AF11D245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08704" y="580142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1">
              <a:extLst>
                <a:ext uri="{FF2B5EF4-FFF2-40B4-BE49-F238E27FC236}">
                  <a16:creationId xmlns:a16="http://schemas.microsoft.com/office/drawing/2014/main" id="{438AF30A-3204-4EB0-8824-3F75C8D51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3689" y="6070485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2">
              <a:extLst>
                <a:ext uri="{FF2B5EF4-FFF2-40B4-BE49-F238E27FC236}">
                  <a16:creationId xmlns:a16="http://schemas.microsoft.com/office/drawing/2014/main" id="{19CB2A72-5009-4981-8ABF-52C11B833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2486" y="659761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22">
              <a:extLst>
                <a:ext uri="{FF2B5EF4-FFF2-40B4-BE49-F238E27FC236}">
                  <a16:creationId xmlns:a16="http://schemas.microsoft.com/office/drawing/2014/main" id="{93820B59-3ACA-4953-8C94-02400353A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32857" y="61551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2E3CE16D-45B9-4140-AAEF-71398E34F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671" y="4136638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0A2DE179-C7D4-4367-AB5F-ECD286D0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86668" y="307633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448DBF3F-4520-45E2-BC45-3AB9AE66E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99576" y="207003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5D905114-A7C2-4E9C-A308-D641407D5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07468" y="28583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405C6041-3E82-4CA4-AEE0-D9A6741DB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389379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E84844BD-747D-410D-B42F-E866661F8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9516" y="4357073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98C7CA55-BD0B-4683-9828-D77352899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9441" y="2569203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568336AF-E64B-4965-95E0-645348D5F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3788" y="2315841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23FBC6FE-886C-4F1E-96F7-92CA83D74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5280" y="485914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B1E898A1-8820-4CB8-93F6-4809BCF89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2039" y="118185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id="{B4CE0389-73B6-45E7-B403-590E77C4B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33871" y="1845067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72A9F937-2E45-4502-8FAF-2ADAE2D9B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3373" y="337318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5">
              <a:extLst>
                <a:ext uri="{FF2B5EF4-FFF2-40B4-BE49-F238E27FC236}">
                  <a16:creationId xmlns:a16="http://schemas.microsoft.com/office/drawing/2014/main" id="{35D73C1E-102B-40FA-9AD5-1227990EA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52232" y="1599401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D3A55E7E-37DD-42CA-825F-86AF74D3F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6212" y="4626521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37150FF6-2C78-44F8-B9A5-A743B1BBD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1483" y="3610834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143A575C-43B5-4DD5-B274-6AD5398BA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60404" y="384348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166FE85D-EE5D-4374-A19A-6389FBEFC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48882" y="920437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11250D7C-6986-41AD-A260-22FC88F26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53136" y="451325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7435E851-4265-4EBF-AF1A-27E077ACA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887" y="3292339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D0979778-BC4C-4D59-B12F-6E0484192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87119" y="475626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A29A5800-5EDE-44BB-BF95-A99B7F6F7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2438" y="3633468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F4E300EB-773F-409B-B40E-B4E49FE18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909" y="2054390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33E81DFA-5FD7-4890-9DA4-8D1AA5F33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98145" y="2831840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2F4F810D-4B00-40E3-8976-DB5AD73FC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3292" y="416886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40D9345C-69C6-46E3-986F-ABB6BDC61E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4792" y="177214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8D0B1554-FF6C-4A76-9B23-D19152A03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3871" y="1216307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7C41AA3C-9922-4DBB-A54A-4B3B483EF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6541" y="231401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E6942388-13FD-4734-A02C-8D316A0F54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09804" y="254087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C4F36667-A228-482A-B6D9-970BCA942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4678" y="3047034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6A64225B-7676-4CA0-9F8A-CB5BE7B0D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30776" y="143003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31E50502-8A45-4128-A907-2772F47E6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544628" y="5018066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7">
              <a:extLst>
                <a:ext uri="{FF2B5EF4-FFF2-40B4-BE49-F238E27FC236}">
                  <a16:creationId xmlns:a16="http://schemas.microsoft.com/office/drawing/2014/main" id="{A3B1ABE6-E4FB-40C0-8413-0A7DE65C8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16342" y="385704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5">
              <a:extLst>
                <a:ext uri="{FF2B5EF4-FFF2-40B4-BE49-F238E27FC236}">
                  <a16:creationId xmlns:a16="http://schemas.microsoft.com/office/drawing/2014/main" id="{ED575EE0-364E-4D8A-9CD8-54BC2F125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4010" y="100719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7">
              <a:extLst>
                <a:ext uri="{FF2B5EF4-FFF2-40B4-BE49-F238E27FC236}">
                  <a16:creationId xmlns:a16="http://schemas.microsoft.com/office/drawing/2014/main" id="{60E30B19-786D-42B2-819D-1B8EFBB98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59442" y="790690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8">
              <a:extLst>
                <a:ext uri="{FF2B5EF4-FFF2-40B4-BE49-F238E27FC236}">
                  <a16:creationId xmlns:a16="http://schemas.microsoft.com/office/drawing/2014/main" id="{57F331E9-4A0D-4931-AD22-D3887A07B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687374" y="182832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91">
              <a:extLst>
                <a:ext uri="{FF2B5EF4-FFF2-40B4-BE49-F238E27FC236}">
                  <a16:creationId xmlns:a16="http://schemas.microsoft.com/office/drawing/2014/main" id="{278A082B-6303-4F70-9A7E-126F80705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5835" y="4740844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65309BA8-53F6-4218-A806-4C9ED856D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43618" y="501491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93">
              <a:extLst>
                <a:ext uri="{FF2B5EF4-FFF2-40B4-BE49-F238E27FC236}">
                  <a16:creationId xmlns:a16="http://schemas.microsoft.com/office/drawing/2014/main" id="{786DFFDA-C2A4-438D-99F9-5B8885CE7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38432" y="422210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6EC4D78C-98C8-4323-9332-C2DE1EEF6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72692" y="211625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5">
              <a:extLst>
                <a:ext uri="{FF2B5EF4-FFF2-40B4-BE49-F238E27FC236}">
                  <a16:creationId xmlns:a16="http://schemas.microsoft.com/office/drawing/2014/main" id="{A20F825F-95B0-4BBF-AD2C-F7D219E37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78" y="448735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4C20E100-8C87-400E-B65D-16A60A356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93" y="390257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7">
              <a:extLst>
                <a:ext uri="{FF2B5EF4-FFF2-40B4-BE49-F238E27FC236}">
                  <a16:creationId xmlns:a16="http://schemas.microsoft.com/office/drawing/2014/main" id="{914A0C5A-1B99-4464-85DE-ABFAAD2CE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359" y="268066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98">
              <a:extLst>
                <a:ext uri="{FF2B5EF4-FFF2-40B4-BE49-F238E27FC236}">
                  <a16:creationId xmlns:a16="http://schemas.microsoft.com/office/drawing/2014/main" id="{B0BBF549-B3D9-48C5-8706-FF45B0458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67410" y="324155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9">
              <a:extLst>
                <a:ext uri="{FF2B5EF4-FFF2-40B4-BE49-F238E27FC236}">
                  <a16:creationId xmlns:a16="http://schemas.microsoft.com/office/drawing/2014/main" id="{B2DD6C61-7E94-4BE4-9D9E-0FA10D8E8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51512" y="2915059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0">
              <a:extLst>
                <a:ext uri="{FF2B5EF4-FFF2-40B4-BE49-F238E27FC236}">
                  <a16:creationId xmlns:a16="http://schemas.microsoft.com/office/drawing/2014/main" id="{ECA6EEDB-745E-4208-ACC8-A459D3EAE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1" y="359842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1">
              <a:extLst>
                <a:ext uri="{FF2B5EF4-FFF2-40B4-BE49-F238E27FC236}">
                  <a16:creationId xmlns:a16="http://schemas.microsoft.com/office/drawing/2014/main" id="{44AEA098-C5DD-404E-A822-7B87A4225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0037" y="240246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2">
              <a:extLst>
                <a:ext uri="{FF2B5EF4-FFF2-40B4-BE49-F238E27FC236}">
                  <a16:creationId xmlns:a16="http://schemas.microsoft.com/office/drawing/2014/main" id="{707D3E1F-78A4-40DE-86F2-273EF4D32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00694" y="1824126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3">
              <a:extLst>
                <a:ext uri="{FF2B5EF4-FFF2-40B4-BE49-F238E27FC236}">
                  <a16:creationId xmlns:a16="http://schemas.microsoft.com/office/drawing/2014/main" id="{E077DB64-F873-4DE5-87B6-12085A725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291" y="15504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4">
              <a:extLst>
                <a:ext uri="{FF2B5EF4-FFF2-40B4-BE49-F238E27FC236}">
                  <a16:creationId xmlns:a16="http://schemas.microsoft.com/office/drawing/2014/main" id="{AEFDFE22-B051-4525-AB50-E4FA10665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16643" y="511663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3">
              <a:extLst>
                <a:ext uri="{FF2B5EF4-FFF2-40B4-BE49-F238E27FC236}">
                  <a16:creationId xmlns:a16="http://schemas.microsoft.com/office/drawing/2014/main" id="{5769B81C-3242-45A7-B965-856F74A8E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643" y="272545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4">
              <a:extLst>
                <a:ext uri="{FF2B5EF4-FFF2-40B4-BE49-F238E27FC236}">
                  <a16:creationId xmlns:a16="http://schemas.microsoft.com/office/drawing/2014/main" id="{36C1A018-B76D-4BAB-BD3A-6E3B7E63E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2783" y="396240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5">
              <a:extLst>
                <a:ext uri="{FF2B5EF4-FFF2-40B4-BE49-F238E27FC236}">
                  <a16:creationId xmlns:a16="http://schemas.microsoft.com/office/drawing/2014/main" id="{D6DC2850-A9EB-4AC8-8271-AEF973083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68496" y="3299546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7">
              <a:extLst>
                <a:ext uri="{FF2B5EF4-FFF2-40B4-BE49-F238E27FC236}">
                  <a16:creationId xmlns:a16="http://schemas.microsoft.com/office/drawing/2014/main" id="{68D36009-1E3B-480F-9DDC-594EDDD42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980294" y="1603867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18">
              <a:extLst>
                <a:ext uri="{FF2B5EF4-FFF2-40B4-BE49-F238E27FC236}">
                  <a16:creationId xmlns:a16="http://schemas.microsoft.com/office/drawing/2014/main" id="{07CF597D-64B0-44C8-BA5B-593C7C71D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9900" y="906357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19">
              <a:extLst>
                <a:ext uri="{FF2B5EF4-FFF2-40B4-BE49-F238E27FC236}">
                  <a16:creationId xmlns:a16="http://schemas.microsoft.com/office/drawing/2014/main" id="{00043898-153A-45BE-9A4F-75207520E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98177" y="117559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20">
              <a:extLst>
                <a:ext uri="{FF2B5EF4-FFF2-40B4-BE49-F238E27FC236}">
                  <a16:creationId xmlns:a16="http://schemas.microsoft.com/office/drawing/2014/main" id="{6A2AA270-6750-4ECF-B9D8-039695EB8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21828" y="38805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21">
              <a:extLst>
                <a:ext uri="{FF2B5EF4-FFF2-40B4-BE49-F238E27FC236}">
                  <a16:creationId xmlns:a16="http://schemas.microsoft.com/office/drawing/2014/main" id="{95623489-7146-4784-BF41-CC18C5C01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318379" y="12012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22F8FB2C-0CD7-4F85-9C3A-D0C69138C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884500" y="4682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2682550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1054</Words>
  <Application>Microsoft Macintosh PowerPoint</Application>
  <PresentationFormat>Widescreen</PresentationFormat>
  <Paragraphs>144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Avenir Next LT Pro</vt:lpstr>
      <vt:lpstr>Calibri</vt:lpstr>
      <vt:lpstr>Modern Love</vt:lpstr>
      <vt:lpstr>Palatino</vt:lpstr>
      <vt:lpstr>Wingdings</vt:lpstr>
      <vt:lpstr>BohemianVTI</vt:lpstr>
      <vt:lpstr> Getting to 100% Renewable  Building a  Clean Energy Future</vt:lpstr>
      <vt:lpstr>PowerPoint Presentation</vt:lpstr>
      <vt:lpstr>Menemsha                                              photos by Marshall Carroll  </vt:lpstr>
      <vt:lpstr>In 2021 and 2022, all 6 island towns supported  a non-binding resolution at town meeting  that set goals of </vt:lpstr>
      <vt:lpstr>PowerPoint Presentation</vt:lpstr>
      <vt:lpstr>The MVC Energy Planner produced this document but there were many others involved who provided information, edits and additions to the document: </vt:lpstr>
      <vt:lpstr> What does 100% Renewable mean for us? </vt:lpstr>
      <vt:lpstr> We have made great strides in the amount of renewable energy generated here.   </vt:lpstr>
      <vt:lpstr>     Getting our power 100% from renewable resources requires a greener electrical grid.      </vt:lpstr>
      <vt:lpstr>Batteries and solar to supplement generator power will also be needed to increase our resilience in the event of prolonged power failure.  </vt:lpstr>
      <vt:lpstr>PowerPoint Presentation</vt:lpstr>
      <vt:lpstr>   On Page 8, you will see information about our energy use.   </vt:lpstr>
      <vt:lpstr>  The ferries are 14% of our transportation fossil-fuel usage.  Ferries Now was a year ago.    </vt:lpstr>
      <vt:lpstr> How can WE meet the 100% goal? </vt:lpstr>
      <vt:lpstr> Continued… </vt:lpstr>
      <vt:lpstr>How can the Towns help now?</vt:lpstr>
      <vt:lpstr> The time to act is now.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100% Renewable  Building a  Clean Energy Future</dc:title>
  <dc:subject/>
  <dc:creator>Kate Warner</dc:creator>
  <cp:keywords/>
  <dc:description/>
  <cp:lastModifiedBy>Kate Warner</cp:lastModifiedBy>
  <cp:revision>69</cp:revision>
  <cp:lastPrinted>2024-04-02T13:28:40Z</cp:lastPrinted>
  <dcterms:created xsi:type="dcterms:W3CDTF">2024-04-01T12:52:32Z</dcterms:created>
  <dcterms:modified xsi:type="dcterms:W3CDTF">2024-04-16T13:05:05Z</dcterms:modified>
  <cp:category/>
</cp:coreProperties>
</file>