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18288000" cy="10287000"/>
  <p:notesSz cx="6858000" cy="9144000"/>
  <p:embeddedFontLst>
    <p:embeddedFont>
      <p:font typeface="Arial" panose="020B0604020202020204" pitchFamily="34" charset="0"/>
      <p:regular r:id="rId14"/>
    </p:embeddedFont>
    <p:embeddedFont>
      <p:font typeface="Arial Bold" panose="020B0704020202020204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K Grotesk" panose="020B0604020202020204" charset="0"/>
      <p:regular r:id="rId21"/>
    </p:embeddedFont>
    <p:embeddedFont>
      <p:font typeface="HK Grotesk Bold" panose="020B0604020202020204" charset="0"/>
      <p:regular r:id="rId22"/>
      <p:bold r:id="rId23"/>
    </p:embeddedFont>
    <p:embeddedFont>
      <p:font typeface="Open Sans Bold" panose="020B0604020202020204" charset="0"/>
      <p:regular r:id="rId24"/>
      <p:bold r:id="rId25"/>
    </p:embeddedFont>
    <p:embeddedFont>
      <p:font typeface="Open Sans Italics" panose="020B060402020202020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85442" autoAdjust="0"/>
  </p:normalViewPr>
  <p:slideViewPr>
    <p:cSldViewPr>
      <p:cViewPr varScale="1">
        <p:scale>
          <a:sx n="47" d="100"/>
          <a:sy n="47" d="100"/>
        </p:scale>
        <p:origin x="113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 a reminder our island community completed the Vineyard Way - Climate Action Plan a little over a year ago to identify and implement regional priorities to build our resilience to climate change and reduce our contributions.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MVC Task Force began phase one of a supply chain/carrying capacity study with a focus on water related components through a Planning Assistance for States (PSA) agreement with the Army Corps of Engineers- Engineering and Research Development Center.   </a:t>
            </a:r>
          </a:p>
          <a:p>
            <a:endParaRPr lang="en-US"/>
          </a:p>
          <a:p>
            <a:r>
              <a:rPr lang="en-US"/>
              <a:t>The Construction and Demolition Waste Committee and Vineyard Vision Fellowship implemented a pilot project on a house going through a major renovation to harvest a significant portion of the materials that normally would have gone to the transfer station. This project was documented and will be used in future reclamation projects and training	</a:t>
            </a:r>
          </a:p>
          <a:p>
            <a:endParaRPr lang="en-US"/>
          </a:p>
          <a:p>
            <a:r>
              <a:rPr lang="en-US"/>
              <a:t>An MVC liaison attends monthly Steamship Authority meetings and subcommittee meetings to learn of and update the MVC on SSA climate-related matters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Vineyard Power and the Cape Light Compact (CLC) launched an initiative in September whereby Vineyard Power pledged to donate up to $200,000 a year for CLC to distribute among CLC income eligible ratepayers on Martha’s Vineyard. This donation aims to deliver savings totaling between $300-400 every year to income eligible rate payers.</a:t>
            </a:r>
          </a:p>
          <a:p>
            <a:endParaRPr lang="en-US"/>
          </a:p>
          <a:p>
            <a:r>
              <a:rPr lang="en-US"/>
              <a:t>Since 2022, Cape Light Compact has supported the installation of 33 heat pumps and 21 heat pump hot water heaters for low income residences</a:t>
            </a:r>
          </a:p>
          <a:p>
            <a:endParaRPr lang="en-US"/>
          </a:p>
          <a:p>
            <a:r>
              <a:rPr lang="en-US"/>
              <a:t>Vineyard Power conducted over 60 outreach events and launched an Energy Coach program that offers Vineyard residents easy to schedule, no-cost, 30-minute sessions with one of our coaches on solar, EVs, and/or buildings. To date, they  have recorded approximately 30 coaching sessions. .</a:t>
            </a:r>
          </a:p>
          <a:p>
            <a:endParaRPr lang="en-US"/>
          </a:p>
          <a:p>
            <a:r>
              <a:rPr lang="en-US"/>
              <a:t>Vineyard Power has become an Associate Member of the Martha’s Vineyard Builders Association to share resources and training on Stretch Code modifications and new incentives from CLC.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Challenge in CAP – not able to address complicated areas important complicated areas</a:t>
            </a:r>
          </a:p>
          <a:p>
            <a:endParaRPr lang="en-US" dirty="0"/>
          </a:p>
          <a:p>
            <a:r>
              <a:rPr lang="en-US" dirty="0"/>
              <a:t>Over 800 LOIs submitted and only 120 asked to submit full proposals</a:t>
            </a:r>
          </a:p>
          <a:p>
            <a:endParaRPr lang="en-US" dirty="0"/>
          </a:p>
          <a:p>
            <a:r>
              <a:rPr lang="en-US" dirty="0"/>
              <a:t>Only 45 will be supported - 25 in our track.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Over 800 LOIs submitted and only 120 asked to submit full proposals</a:t>
            </a:r>
          </a:p>
          <a:p>
            <a:endParaRPr lang="en-US"/>
          </a:p>
          <a:p>
            <a:r>
              <a:rPr lang="en-US"/>
              <a:t>Only 45 will be supported - 25 in our track.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5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7617" y="4526578"/>
            <a:ext cx="8320078" cy="212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6"/>
              </a:lnSpc>
            </a:pPr>
            <a:r>
              <a:rPr lang="en-US" sz="7700" spc="-300">
                <a:solidFill>
                  <a:srgbClr val="FFFFFF"/>
                </a:solidFill>
                <a:latin typeface="Open Sans Italics"/>
              </a:rPr>
              <a:t>Climate Action Plan</a:t>
            </a:r>
          </a:p>
          <a:p>
            <a:pPr algn="ctr">
              <a:lnSpc>
                <a:spcPts val="8316"/>
              </a:lnSpc>
            </a:pPr>
            <a:r>
              <a:rPr lang="en-US" sz="7700" spc="-306">
                <a:solidFill>
                  <a:srgbClr val="FFFFFF"/>
                </a:solidFill>
                <a:latin typeface="Open Sans Italics"/>
              </a:rPr>
              <a:t>Update</a:t>
            </a:r>
          </a:p>
        </p:txBody>
      </p:sp>
      <p:sp>
        <p:nvSpPr>
          <p:cNvPr id="3" name="Freeform 3"/>
          <p:cNvSpPr/>
          <p:nvPr/>
        </p:nvSpPr>
        <p:spPr>
          <a:xfrm>
            <a:off x="9910685" y="180067"/>
            <a:ext cx="7680735" cy="9926866"/>
          </a:xfrm>
          <a:custGeom>
            <a:avLst/>
            <a:gdLst/>
            <a:ahLst/>
            <a:cxnLst/>
            <a:rect l="l" t="t" r="r" b="b"/>
            <a:pathLst>
              <a:path w="7680735" h="9926866">
                <a:moveTo>
                  <a:pt x="0" y="0"/>
                </a:moveTo>
                <a:lnTo>
                  <a:pt x="7680735" y="0"/>
                </a:lnTo>
                <a:lnTo>
                  <a:pt x="7680735" y="9926866"/>
                </a:lnTo>
                <a:lnTo>
                  <a:pt x="0" y="99268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72675" y="8090825"/>
            <a:ext cx="1810700" cy="1777075"/>
          </a:xfrm>
          <a:custGeom>
            <a:avLst/>
            <a:gdLst/>
            <a:ahLst/>
            <a:cxnLst/>
            <a:rect l="l" t="t" r="r" b="b"/>
            <a:pathLst>
              <a:path w="1810700" h="1777075">
                <a:moveTo>
                  <a:pt x="0" y="0"/>
                </a:moveTo>
                <a:lnTo>
                  <a:pt x="1810700" y="0"/>
                </a:lnTo>
                <a:lnTo>
                  <a:pt x="1810700" y="1777075"/>
                </a:lnTo>
                <a:lnTo>
                  <a:pt x="0" y="17770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23922" y="3130888"/>
            <a:ext cx="8253773" cy="1003537"/>
          </a:xfrm>
          <a:custGeom>
            <a:avLst/>
            <a:gdLst/>
            <a:ahLst/>
            <a:cxnLst/>
            <a:rect l="l" t="t" r="r" b="b"/>
            <a:pathLst>
              <a:path w="8253773" h="1003537">
                <a:moveTo>
                  <a:pt x="0" y="0"/>
                </a:moveTo>
                <a:lnTo>
                  <a:pt x="8253773" y="0"/>
                </a:lnTo>
                <a:lnTo>
                  <a:pt x="8253773" y="1003537"/>
                </a:lnTo>
                <a:lnTo>
                  <a:pt x="0" y="10035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866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19896" y="9462064"/>
            <a:ext cx="8961120" cy="395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799" spc="-111">
                <a:solidFill>
                  <a:srgbClr val="FFFFFF"/>
                </a:solidFill>
                <a:latin typeface="Open Sans Bold"/>
              </a:rPr>
              <a:t>November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5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6275" y="696416"/>
            <a:ext cx="16915450" cy="8894168"/>
            <a:chOff x="0" y="0"/>
            <a:chExt cx="4455098" cy="23424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5098" cy="2342497"/>
            </a:xfrm>
            <a:custGeom>
              <a:avLst/>
              <a:gdLst/>
              <a:ahLst/>
              <a:cxnLst/>
              <a:rect l="l" t="t" r="r" b="b"/>
              <a:pathLst>
                <a:path w="4455098" h="2342497">
                  <a:moveTo>
                    <a:pt x="23342" y="0"/>
                  </a:moveTo>
                  <a:lnTo>
                    <a:pt x="4431756" y="0"/>
                  </a:lnTo>
                  <a:cubicBezTo>
                    <a:pt x="4437947" y="0"/>
                    <a:pt x="4443884" y="2459"/>
                    <a:pt x="4448261" y="6837"/>
                  </a:cubicBezTo>
                  <a:cubicBezTo>
                    <a:pt x="4452639" y="11214"/>
                    <a:pt x="4455098" y="17151"/>
                    <a:pt x="4455098" y="23342"/>
                  </a:cubicBezTo>
                  <a:lnTo>
                    <a:pt x="4455098" y="2319155"/>
                  </a:lnTo>
                  <a:cubicBezTo>
                    <a:pt x="4455098" y="2325346"/>
                    <a:pt x="4452639" y="2331283"/>
                    <a:pt x="4448261" y="2335660"/>
                  </a:cubicBezTo>
                  <a:cubicBezTo>
                    <a:pt x="4443884" y="2340038"/>
                    <a:pt x="4437947" y="2342497"/>
                    <a:pt x="4431756" y="2342497"/>
                  </a:cubicBezTo>
                  <a:lnTo>
                    <a:pt x="23342" y="2342497"/>
                  </a:lnTo>
                  <a:cubicBezTo>
                    <a:pt x="17151" y="2342497"/>
                    <a:pt x="11214" y="2340038"/>
                    <a:pt x="6837" y="2335660"/>
                  </a:cubicBezTo>
                  <a:cubicBezTo>
                    <a:pt x="2459" y="2331283"/>
                    <a:pt x="0" y="2325346"/>
                    <a:pt x="0" y="2319155"/>
                  </a:cubicBezTo>
                  <a:lnTo>
                    <a:pt x="0" y="23342"/>
                  </a:lnTo>
                  <a:cubicBezTo>
                    <a:pt x="0" y="17151"/>
                    <a:pt x="2459" y="11214"/>
                    <a:pt x="6837" y="6837"/>
                  </a:cubicBezTo>
                  <a:cubicBezTo>
                    <a:pt x="11214" y="2459"/>
                    <a:pt x="17151" y="0"/>
                    <a:pt x="233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455098" cy="2361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000125"/>
            <a:ext cx="15496590" cy="1415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1"/>
              </a:lnSpc>
            </a:pPr>
            <a:endParaRPr/>
          </a:p>
          <a:p>
            <a:pPr algn="l">
              <a:lnSpc>
                <a:spcPts val="5068"/>
              </a:lnSpc>
            </a:pPr>
            <a:r>
              <a:rPr lang="en-US" sz="4400">
                <a:solidFill>
                  <a:srgbClr val="000000">
                    <a:alpha val="60000"/>
                  </a:srgbClr>
                </a:solidFill>
                <a:latin typeface="Arial Bold"/>
              </a:rPr>
              <a:t>NOAA Regional Resilience Grant Proposal (IRA Funds)</a:t>
            </a:r>
          </a:p>
          <a:p>
            <a:pPr algn="l">
              <a:lnSpc>
                <a:spcPts val="3686"/>
              </a:lnSpc>
            </a:pPr>
            <a:endParaRPr lang="en-US" sz="4400">
              <a:solidFill>
                <a:srgbClr val="000000">
                  <a:alpha val="60000"/>
                </a:srgbClr>
              </a:solidFill>
              <a:latin typeface="Arial Bold"/>
            </a:endParaRPr>
          </a:p>
          <a:p>
            <a:pPr marL="90488" lvl="1" indent="-45244" algn="l">
              <a:lnSpc>
                <a:spcPts val="863"/>
              </a:lnSpc>
            </a:pPr>
            <a:r>
              <a:rPr lang="en-US" sz="750">
                <a:solidFill>
                  <a:srgbClr val="000000">
                    <a:alpha val="60000"/>
                  </a:srgbClr>
                </a:solidFill>
                <a:latin typeface="Arial"/>
              </a:rPr>
              <a:t> 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061732"/>
            <a:ext cx="15675394" cy="7232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6"/>
              </a:lnSpc>
            </a:pPr>
            <a:r>
              <a:rPr lang="en-US" sz="3199" dirty="0">
                <a:solidFill>
                  <a:srgbClr val="000000">
                    <a:alpha val="74902"/>
                  </a:srgbClr>
                </a:solidFill>
                <a:latin typeface="Arial"/>
              </a:rPr>
              <a:t> </a:t>
            </a:r>
          </a:p>
          <a:p>
            <a:pPr algn="l">
              <a:lnSpc>
                <a:spcPts val="3686"/>
              </a:lnSpc>
            </a:pPr>
            <a:r>
              <a:rPr lang="en-US" sz="3199" dirty="0">
                <a:solidFill>
                  <a:srgbClr val="000000">
                    <a:alpha val="74902"/>
                  </a:srgbClr>
                </a:solidFill>
                <a:latin typeface="Arial Bold"/>
              </a:rPr>
              <a:t>Full Proposal Due February 13. Support Needed from Towns:</a:t>
            </a:r>
          </a:p>
          <a:p>
            <a:pPr algn="l">
              <a:lnSpc>
                <a:spcPts val="3686"/>
              </a:lnSpc>
            </a:pPr>
            <a:endParaRPr lang="en-US" sz="3199" dirty="0">
              <a:solidFill>
                <a:srgbClr val="000000">
                  <a:alpha val="74902"/>
                </a:srgbClr>
              </a:solidFill>
              <a:latin typeface="Arial Bold"/>
            </a:endParaRPr>
          </a:p>
          <a:p>
            <a:pPr marL="690880" lvl="1" indent="-345440" algn="l">
              <a:lnSpc>
                <a:spcPts val="3686"/>
              </a:lnSpc>
              <a:buFont typeface="Arial"/>
              <a:buChar char="•"/>
            </a:pPr>
            <a:r>
              <a:rPr lang="en-US" sz="3199" dirty="0">
                <a:solidFill>
                  <a:srgbClr val="000000">
                    <a:alpha val="74902"/>
                  </a:srgbClr>
                </a:solidFill>
                <a:latin typeface="Arial Bold"/>
              </a:rPr>
              <a:t>Proposal Development: </a:t>
            </a:r>
          </a:p>
          <a:p>
            <a:pPr marL="1381760" lvl="2" indent="-460587" algn="l">
              <a:lnSpc>
                <a:spcPts val="3686"/>
              </a:lnSpc>
              <a:buFont typeface="Arial"/>
              <a:buChar char="⚬"/>
            </a:pPr>
            <a:r>
              <a:rPr lang="en-US" sz="3199" dirty="0">
                <a:solidFill>
                  <a:srgbClr val="000000">
                    <a:alpha val="74902"/>
                  </a:srgbClr>
                </a:solidFill>
                <a:latin typeface="Arial"/>
              </a:rPr>
              <a:t>Meet regularly with Town Administrator to be part of proposal development/ review to ensure town interests are represented and reflected, and </a:t>
            </a:r>
          </a:p>
          <a:p>
            <a:pPr marL="1381760" lvl="2" indent="-460587" algn="l">
              <a:lnSpc>
                <a:spcPts val="3686"/>
              </a:lnSpc>
              <a:buFont typeface="Arial"/>
              <a:buChar char="⚬"/>
            </a:pPr>
            <a:r>
              <a:rPr lang="en-US" sz="3199" dirty="0">
                <a:solidFill>
                  <a:srgbClr val="000000">
                    <a:alpha val="74902"/>
                  </a:srgbClr>
                </a:solidFill>
                <a:latin typeface="Arial"/>
              </a:rPr>
              <a:t>Letters of Collaboration expressing commitment/ town engagement in the process and outcomes </a:t>
            </a:r>
          </a:p>
          <a:p>
            <a:pPr algn="l">
              <a:lnSpc>
                <a:spcPts val="3686"/>
              </a:lnSpc>
            </a:pPr>
            <a:endParaRPr lang="en-US" sz="3199" dirty="0">
              <a:solidFill>
                <a:srgbClr val="000000">
                  <a:alpha val="74902"/>
                </a:srgbClr>
              </a:solidFill>
              <a:latin typeface="Arial"/>
            </a:endParaRPr>
          </a:p>
          <a:p>
            <a:pPr marL="690880" lvl="1" indent="-345440" algn="l">
              <a:lnSpc>
                <a:spcPts val="3686"/>
              </a:lnSpc>
              <a:buFont typeface="Arial"/>
              <a:buChar char="•"/>
            </a:pPr>
            <a:r>
              <a:rPr lang="en-US" sz="3199" dirty="0">
                <a:solidFill>
                  <a:srgbClr val="000000">
                    <a:alpha val="74902"/>
                  </a:srgbClr>
                </a:solidFill>
                <a:latin typeface="Arial Bold"/>
              </a:rPr>
              <a:t>If awarded </a:t>
            </a:r>
            <a:r>
              <a:rPr lang="en-US" sz="3199" dirty="0">
                <a:solidFill>
                  <a:srgbClr val="000000">
                    <a:alpha val="74902"/>
                  </a:srgbClr>
                </a:solidFill>
                <a:latin typeface="Arial"/>
              </a:rPr>
              <a:t>: </a:t>
            </a:r>
          </a:p>
          <a:p>
            <a:pPr marL="1381760" lvl="2" indent="-460587" algn="l">
              <a:lnSpc>
                <a:spcPts val="3686"/>
              </a:lnSpc>
              <a:buFont typeface="Arial"/>
              <a:buChar char="⚬"/>
            </a:pPr>
            <a:r>
              <a:rPr lang="en-US" sz="3199" dirty="0">
                <a:solidFill>
                  <a:srgbClr val="000000">
                    <a:alpha val="74902"/>
                  </a:srgbClr>
                </a:solidFill>
                <a:latin typeface="Arial"/>
              </a:rPr>
              <a:t>The Town Liaison will be paid to be part of a Steering Committee for the Overall Project and to support coordination &amp; communication for town/community engagement in their respective town/ priority area</a:t>
            </a:r>
          </a:p>
          <a:p>
            <a:pPr marL="1381760" lvl="2" indent="-460587" algn="l">
              <a:lnSpc>
                <a:spcPts val="3686"/>
              </a:lnSpc>
              <a:buFont typeface="Arial"/>
              <a:buChar char="⚬"/>
            </a:pPr>
            <a:r>
              <a:rPr lang="en-US" sz="3199" dirty="0">
                <a:solidFill>
                  <a:srgbClr val="000000">
                    <a:alpha val="74902"/>
                  </a:srgbClr>
                </a:solidFill>
                <a:latin typeface="Arial"/>
              </a:rPr>
              <a:t>Town governments will need to be engaged to go through the process starting in June 2024- 2026. </a:t>
            </a:r>
          </a:p>
          <a:p>
            <a:pPr marL="90487" lvl="1" indent="-45244" algn="l">
              <a:lnSpc>
                <a:spcPts val="863"/>
              </a:lnSpc>
            </a:pPr>
            <a:r>
              <a:rPr lang="en-US" sz="749" dirty="0">
                <a:solidFill>
                  <a:srgbClr val="000000">
                    <a:alpha val="74902"/>
                  </a:srgbClr>
                </a:solidFill>
                <a:latin typeface="Arial Bold"/>
              </a:rPr>
              <a:t> 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718712" y="-472784"/>
            <a:ext cx="6463329" cy="11701185"/>
            <a:chOff x="0" y="0"/>
            <a:chExt cx="8617772" cy="15601580"/>
          </a:xfrm>
        </p:grpSpPr>
        <p:sp>
          <p:nvSpPr>
            <p:cNvPr id="8" name="Freeform 8"/>
            <p:cNvSpPr/>
            <p:nvPr/>
          </p:nvSpPr>
          <p:spPr>
            <a:xfrm rot="354625">
              <a:off x="2006741" y="215402"/>
              <a:ext cx="4408654" cy="4358827"/>
            </a:xfrm>
            <a:custGeom>
              <a:avLst/>
              <a:gdLst/>
              <a:ahLst/>
              <a:cxnLst/>
              <a:rect l="l" t="t" r="r" b="b"/>
              <a:pathLst>
                <a:path w="4408654" h="4358827">
                  <a:moveTo>
                    <a:pt x="0" y="0"/>
                  </a:moveTo>
                  <a:lnTo>
                    <a:pt x="4408654" y="0"/>
                  </a:lnTo>
                  <a:lnTo>
                    <a:pt x="4408654" y="4358826"/>
                  </a:lnTo>
                  <a:lnTo>
                    <a:pt x="0" y="4358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t="-50" r="1" b="-109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815223">
              <a:off x="420598" y="11115988"/>
              <a:ext cx="4064994" cy="4064994"/>
            </a:xfrm>
            <a:custGeom>
              <a:avLst/>
              <a:gdLst/>
              <a:ahLst/>
              <a:cxnLst/>
              <a:rect l="l" t="t" r="r" b="b"/>
              <a:pathLst>
                <a:path w="4064994" h="4064994">
                  <a:moveTo>
                    <a:pt x="0" y="0"/>
                  </a:moveTo>
                  <a:lnTo>
                    <a:pt x="4064994" y="0"/>
                  </a:lnTo>
                  <a:lnTo>
                    <a:pt x="4064994" y="4064994"/>
                  </a:lnTo>
                  <a:lnTo>
                    <a:pt x="0" y="4064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8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1254847">
              <a:off x="3828728" y="2699334"/>
              <a:ext cx="4180592" cy="4180592"/>
            </a:xfrm>
            <a:custGeom>
              <a:avLst/>
              <a:gdLst/>
              <a:ahLst/>
              <a:cxnLst/>
              <a:rect l="l" t="t" r="r" b="b"/>
              <a:pathLst>
                <a:path w="4180592" h="4180592">
                  <a:moveTo>
                    <a:pt x="0" y="0"/>
                  </a:moveTo>
                  <a:lnTo>
                    <a:pt x="4180591" y="0"/>
                  </a:lnTo>
                  <a:lnTo>
                    <a:pt x="4180591" y="4180592"/>
                  </a:lnTo>
                  <a:lnTo>
                    <a:pt x="0" y="4180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9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999331">
              <a:off x="2945232" y="5837218"/>
              <a:ext cx="4624678" cy="4572409"/>
            </a:xfrm>
            <a:custGeom>
              <a:avLst/>
              <a:gdLst/>
              <a:ahLst/>
              <a:cxnLst/>
              <a:rect l="l" t="t" r="r" b="b"/>
              <a:pathLst>
                <a:path w="4624678" h="4572409">
                  <a:moveTo>
                    <a:pt x="0" y="0"/>
                  </a:moveTo>
                  <a:lnTo>
                    <a:pt x="4624678" y="0"/>
                  </a:lnTo>
                  <a:lnTo>
                    <a:pt x="4624678" y="4572409"/>
                  </a:lnTo>
                  <a:lnTo>
                    <a:pt x="0" y="4572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8000"/>
              </a:blip>
              <a:stretch>
                <a:fillRect t="-686" r="1" b="-45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726604" y="9412387"/>
              <a:ext cx="2901495" cy="2901495"/>
            </a:xfrm>
            <a:custGeom>
              <a:avLst/>
              <a:gdLst/>
              <a:ahLst/>
              <a:cxnLst/>
              <a:rect l="l" t="t" r="r" b="b"/>
              <a:pathLst>
                <a:path w="2901495" h="2901495">
                  <a:moveTo>
                    <a:pt x="0" y="0"/>
                  </a:moveTo>
                  <a:lnTo>
                    <a:pt x="2901495" y="0"/>
                  </a:lnTo>
                  <a:lnTo>
                    <a:pt x="2901495" y="2901495"/>
                  </a:lnTo>
                  <a:lnTo>
                    <a:pt x="0" y="2901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0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220274" y="11262913"/>
              <a:ext cx="4074593" cy="4074593"/>
            </a:xfrm>
            <a:custGeom>
              <a:avLst/>
              <a:gdLst/>
              <a:ahLst/>
              <a:cxnLst/>
              <a:rect l="l" t="t" r="r" b="b"/>
              <a:pathLst>
                <a:path w="4074593" h="4074593">
                  <a:moveTo>
                    <a:pt x="0" y="0"/>
                  </a:moveTo>
                  <a:lnTo>
                    <a:pt x="4074594" y="0"/>
                  </a:lnTo>
                  <a:lnTo>
                    <a:pt x="4074594" y="4074593"/>
                  </a:lnTo>
                  <a:lnTo>
                    <a:pt x="0" y="4074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2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5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30589" y="2500394"/>
            <a:ext cx="14226800" cy="3210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5812" spc="-231">
                <a:solidFill>
                  <a:srgbClr val="FFFFFF"/>
                </a:solidFill>
                <a:latin typeface="HK Grotesk Bold"/>
              </a:rPr>
              <a:t>THANK YOU FOR YOUR TIME &amp; FEEDBACK!</a:t>
            </a:r>
          </a:p>
          <a:p>
            <a:pPr algn="ctr">
              <a:lnSpc>
                <a:spcPts val="5022"/>
              </a:lnSpc>
            </a:pPr>
            <a:endParaRPr lang="en-US" sz="5812" spc="-231">
              <a:solidFill>
                <a:srgbClr val="FFFFFF"/>
              </a:solidFill>
              <a:latin typeface="HK Grotesk Bold"/>
            </a:endParaRPr>
          </a:p>
          <a:p>
            <a:pPr algn="ctr">
              <a:lnSpc>
                <a:spcPts val="5022"/>
              </a:lnSpc>
            </a:pPr>
            <a:r>
              <a:rPr lang="en-US" sz="5812" spc="-231">
                <a:solidFill>
                  <a:srgbClr val="FFFFFF"/>
                </a:solidFill>
                <a:latin typeface="HK Grotesk"/>
              </a:rPr>
              <a:t>Please keep checking back on our progress at:</a:t>
            </a:r>
          </a:p>
          <a:p>
            <a:pPr algn="ctr">
              <a:lnSpc>
                <a:spcPts val="5022"/>
              </a:lnSpc>
            </a:pPr>
            <a:r>
              <a:rPr lang="en-US" sz="5812" spc="-231">
                <a:solidFill>
                  <a:srgbClr val="FFFFFF"/>
                </a:solidFill>
                <a:latin typeface="HK Grotesk"/>
              </a:rPr>
              <a:t> </a:t>
            </a:r>
            <a:r>
              <a:rPr lang="en-US" sz="5812" u="sng" spc="-231">
                <a:solidFill>
                  <a:srgbClr val="FFFFFF"/>
                </a:solidFill>
                <a:latin typeface="HK Grotesk"/>
              </a:rPr>
              <a:t>www.thevineyardway.org</a:t>
            </a:r>
          </a:p>
          <a:p>
            <a:pPr algn="ctr">
              <a:lnSpc>
                <a:spcPts val="5022"/>
              </a:lnSpc>
            </a:pPr>
            <a:endParaRPr lang="en-US" sz="5812" u="sng" spc="-231">
              <a:solidFill>
                <a:srgbClr val="FFFFFF"/>
              </a:solidFill>
              <a:latin typeface="HK Grotesk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561559" y="8520357"/>
            <a:ext cx="1537466" cy="1508917"/>
          </a:xfrm>
          <a:custGeom>
            <a:avLst/>
            <a:gdLst/>
            <a:ahLst/>
            <a:cxnLst/>
            <a:rect l="l" t="t" r="r" b="b"/>
            <a:pathLst>
              <a:path w="1537466" h="1508917">
                <a:moveTo>
                  <a:pt x="0" y="0"/>
                </a:moveTo>
                <a:lnTo>
                  <a:pt x="1537466" y="0"/>
                </a:lnTo>
                <a:lnTo>
                  <a:pt x="1537466" y="1508917"/>
                </a:lnTo>
                <a:lnTo>
                  <a:pt x="0" y="15089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653800" y="8027600"/>
            <a:ext cx="8253773" cy="1692650"/>
          </a:xfrm>
          <a:custGeom>
            <a:avLst/>
            <a:gdLst/>
            <a:ahLst/>
            <a:cxnLst/>
            <a:rect l="l" t="t" r="r" b="b"/>
            <a:pathLst>
              <a:path w="8253773" h="1692650">
                <a:moveTo>
                  <a:pt x="0" y="0"/>
                </a:moveTo>
                <a:lnTo>
                  <a:pt x="8253773" y="0"/>
                </a:lnTo>
                <a:lnTo>
                  <a:pt x="8253773" y="1692650"/>
                </a:lnTo>
                <a:lnTo>
                  <a:pt x="0" y="16926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5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68516" y="9258300"/>
            <a:ext cx="5881774" cy="782870"/>
          </a:xfrm>
          <a:custGeom>
            <a:avLst/>
            <a:gdLst/>
            <a:ahLst/>
            <a:cxnLst/>
            <a:rect l="l" t="t" r="r" b="b"/>
            <a:pathLst>
              <a:path w="5881774" h="782870">
                <a:moveTo>
                  <a:pt x="0" y="0"/>
                </a:moveTo>
                <a:lnTo>
                  <a:pt x="5881773" y="0"/>
                </a:lnTo>
                <a:lnTo>
                  <a:pt x="5881773" y="782870"/>
                </a:lnTo>
                <a:lnTo>
                  <a:pt x="0" y="7828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416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850335" y="1503708"/>
            <a:ext cx="14080702" cy="6188835"/>
            <a:chOff x="0" y="-38100"/>
            <a:chExt cx="18774270" cy="8251779"/>
          </a:xfrm>
        </p:grpSpPr>
        <p:sp>
          <p:nvSpPr>
            <p:cNvPr id="4" name="TextBox 4"/>
            <p:cNvSpPr txBox="1"/>
            <p:nvPr/>
          </p:nvSpPr>
          <p:spPr>
            <a:xfrm>
              <a:off x="0" y="-38100"/>
              <a:ext cx="7193431" cy="3641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42"/>
                </a:lnSpc>
              </a:pPr>
              <a:endParaRPr/>
            </a:p>
            <a:p>
              <a:pPr algn="l">
                <a:lnSpc>
                  <a:spcPts val="11164"/>
                </a:lnSpc>
              </a:pPr>
              <a:r>
                <a:rPr lang="en-US" sz="9691">
                  <a:solidFill>
                    <a:srgbClr val="FFFFFF">
                      <a:alpha val="60000"/>
                    </a:srgbClr>
                  </a:solidFill>
                  <a:latin typeface="Arial Bold"/>
                </a:rPr>
                <a:t>Agenda</a:t>
              </a:r>
            </a:p>
            <a:p>
              <a:pPr algn="l">
                <a:lnSpc>
                  <a:spcPts val="6379"/>
                </a:lnSpc>
              </a:pPr>
              <a:endParaRPr lang="en-US" sz="9691">
                <a:solidFill>
                  <a:srgbClr val="FFFFFF">
                    <a:alpha val="60000"/>
                  </a:srgbClr>
                </a:solidFill>
                <a:latin typeface="Arial Bold"/>
              </a:endParaRPr>
            </a:p>
            <a:p>
              <a:pPr marL="156603" lvl="1" indent="-78301" algn="l">
                <a:lnSpc>
                  <a:spcPts val="1495"/>
                </a:lnSpc>
              </a:pPr>
              <a:r>
                <a:rPr lang="en-US" sz="1297">
                  <a:solidFill>
                    <a:srgbClr val="FFFFFF">
                      <a:alpha val="60000"/>
                    </a:srgbClr>
                  </a:solidFill>
                  <a:latin typeface="Arial"/>
                </a:rPr>
                <a:t> 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742096"/>
              <a:ext cx="18774270" cy="5471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194610" lvl="1" indent="-597305">
                <a:lnSpc>
                  <a:spcPts val="6374"/>
                </a:lnSpc>
                <a:buFont typeface="Arial"/>
                <a:buChar char="•"/>
              </a:pPr>
              <a:r>
                <a:rPr lang="en-US" sz="5533" dirty="0">
                  <a:solidFill>
                    <a:srgbClr val="FFFFFF">
                      <a:alpha val="60000"/>
                    </a:srgbClr>
                  </a:solidFill>
                  <a:latin typeface="Arial"/>
                </a:rPr>
                <a:t>CAP Implementation Updates and Challenges</a:t>
              </a:r>
            </a:p>
            <a:p>
              <a:pPr marL="1194610" lvl="1" indent="-597305">
                <a:lnSpc>
                  <a:spcPts val="6374"/>
                </a:lnSpc>
                <a:buFont typeface="Arial"/>
                <a:buChar char="•"/>
              </a:pPr>
              <a:r>
                <a:rPr lang="en-US" sz="5533" dirty="0">
                  <a:solidFill>
                    <a:srgbClr val="FFFFFF">
                      <a:alpha val="60000"/>
                    </a:srgbClr>
                  </a:solidFill>
                  <a:latin typeface="Arial"/>
                </a:rPr>
                <a:t>MVP 2.0</a:t>
              </a:r>
            </a:p>
            <a:p>
              <a:pPr marL="1194610" lvl="1" indent="-597305">
                <a:lnSpc>
                  <a:spcPts val="6374"/>
                </a:lnSpc>
                <a:buFont typeface="Arial"/>
                <a:buChar char="•"/>
              </a:pPr>
              <a:r>
                <a:rPr lang="en-US" sz="5533" dirty="0">
                  <a:solidFill>
                    <a:srgbClr val="FFFFFF">
                      <a:alpha val="60000"/>
                    </a:srgbClr>
                  </a:solidFill>
                  <a:latin typeface="Arial"/>
                </a:rPr>
                <a:t>NOAA Proposal</a:t>
              </a:r>
            </a:p>
            <a:p>
              <a:pPr marL="1194610" lvl="1" indent="-597305" algn="l">
                <a:lnSpc>
                  <a:spcPts val="6374"/>
                </a:lnSpc>
                <a:buFont typeface="Arial"/>
                <a:buChar char="•"/>
              </a:pPr>
              <a:r>
                <a:rPr lang="en-US" sz="5533" dirty="0">
                  <a:solidFill>
                    <a:srgbClr val="FFFFFF">
                      <a:alpha val="60000"/>
                    </a:srgbClr>
                  </a:solidFill>
                  <a:latin typeface="Arial"/>
                </a:rPr>
                <a:t>Next Steps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9D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6275" y="606445"/>
            <a:ext cx="17074476" cy="8894168"/>
            <a:chOff x="0" y="0"/>
            <a:chExt cx="4496981" cy="23424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6981" cy="2342497"/>
            </a:xfrm>
            <a:custGeom>
              <a:avLst/>
              <a:gdLst/>
              <a:ahLst/>
              <a:cxnLst/>
              <a:rect l="l" t="t" r="r" b="b"/>
              <a:pathLst>
                <a:path w="4496981" h="2342497">
                  <a:moveTo>
                    <a:pt x="23124" y="0"/>
                  </a:moveTo>
                  <a:lnTo>
                    <a:pt x="4473857" y="0"/>
                  </a:lnTo>
                  <a:cubicBezTo>
                    <a:pt x="4479990" y="0"/>
                    <a:pt x="4485872" y="2436"/>
                    <a:pt x="4490208" y="6773"/>
                  </a:cubicBezTo>
                  <a:cubicBezTo>
                    <a:pt x="4494545" y="11110"/>
                    <a:pt x="4496981" y="16991"/>
                    <a:pt x="4496981" y="23124"/>
                  </a:cubicBezTo>
                  <a:lnTo>
                    <a:pt x="4496981" y="2319373"/>
                  </a:lnTo>
                  <a:cubicBezTo>
                    <a:pt x="4496981" y="2332144"/>
                    <a:pt x="4486628" y="2342497"/>
                    <a:pt x="4473857" y="2342497"/>
                  </a:cubicBezTo>
                  <a:lnTo>
                    <a:pt x="23124" y="2342497"/>
                  </a:lnTo>
                  <a:cubicBezTo>
                    <a:pt x="16991" y="2342497"/>
                    <a:pt x="11110" y="2340061"/>
                    <a:pt x="6773" y="2335724"/>
                  </a:cubicBezTo>
                  <a:cubicBezTo>
                    <a:pt x="2436" y="2331387"/>
                    <a:pt x="0" y="2325506"/>
                    <a:pt x="0" y="2319373"/>
                  </a:cubicBezTo>
                  <a:lnTo>
                    <a:pt x="0" y="23124"/>
                  </a:lnTo>
                  <a:cubicBezTo>
                    <a:pt x="0" y="16991"/>
                    <a:pt x="2436" y="11110"/>
                    <a:pt x="6773" y="6773"/>
                  </a:cubicBezTo>
                  <a:cubicBezTo>
                    <a:pt x="11110" y="2436"/>
                    <a:pt x="16991" y="0"/>
                    <a:pt x="231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496981" cy="2361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999331">
            <a:off x="13296783" y="-450574"/>
            <a:ext cx="6035199" cy="5966988"/>
          </a:xfrm>
          <a:custGeom>
            <a:avLst/>
            <a:gdLst/>
            <a:ahLst/>
            <a:cxnLst/>
            <a:rect l="l" t="t" r="r" b="b"/>
            <a:pathLst>
              <a:path w="6035199" h="5966988">
                <a:moveTo>
                  <a:pt x="0" y="0"/>
                </a:moveTo>
                <a:lnTo>
                  <a:pt x="6035199" y="0"/>
                </a:lnTo>
                <a:lnTo>
                  <a:pt x="6035199" y="5966988"/>
                </a:lnTo>
                <a:lnTo>
                  <a:pt x="0" y="59669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</a:blip>
            <a:stretch>
              <a:fillRect t="-686" r="1" b="-4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231210" y="625495"/>
            <a:ext cx="12693877" cy="4833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4"/>
              </a:lnSpc>
            </a:pPr>
            <a:endParaRPr/>
          </a:p>
          <a:p>
            <a:pPr algn="l">
              <a:lnSpc>
                <a:spcPts val="2661"/>
              </a:lnSpc>
            </a:pPr>
            <a:endParaRPr/>
          </a:p>
          <a:p>
            <a:pPr algn="l">
              <a:lnSpc>
                <a:spcPts val="3810"/>
              </a:lnSpc>
            </a:pPr>
            <a:r>
              <a:rPr lang="en-US" sz="4409">
                <a:solidFill>
                  <a:srgbClr val="000000">
                    <a:alpha val="76863"/>
                  </a:srgbClr>
                </a:solidFill>
                <a:latin typeface="Arial Bold"/>
              </a:rPr>
              <a:t>Land Use, Natural Resources, and Biodiversity </a:t>
            </a:r>
          </a:p>
          <a:p>
            <a:pPr algn="l">
              <a:lnSpc>
                <a:spcPts val="2661"/>
              </a:lnSpc>
            </a:pPr>
            <a:endParaRPr lang="en-US" sz="4409">
              <a:solidFill>
                <a:srgbClr val="000000">
                  <a:alpha val="76863"/>
                </a:srgbClr>
              </a:solidFill>
              <a:latin typeface="Arial Bold"/>
            </a:endParaRPr>
          </a:p>
          <a:p>
            <a:pPr marL="535436" lvl="1" indent="-267718" algn="l">
              <a:lnSpc>
                <a:spcPts val="2480"/>
              </a:lnSpc>
              <a:buFont typeface="Arial"/>
              <a:buChar char="•"/>
            </a:pPr>
            <a:r>
              <a:rPr lang="en-US" sz="2480">
                <a:solidFill>
                  <a:srgbClr val="000000">
                    <a:alpha val="76863"/>
                  </a:srgbClr>
                </a:solidFill>
                <a:latin typeface="Arial"/>
              </a:rPr>
              <a:t>The Municipal Vulnerability Program</a:t>
            </a:r>
            <a:r>
              <a:rPr lang="en-US" sz="2480">
                <a:solidFill>
                  <a:srgbClr val="000000">
                    <a:alpha val="76863"/>
                  </a:srgbClr>
                </a:solidFill>
                <a:latin typeface="Arial Bold"/>
              </a:rPr>
              <a:t> grant awarded:</a:t>
            </a:r>
            <a:r>
              <a:rPr lang="en-US" sz="2480">
                <a:solidFill>
                  <a:srgbClr val="000000">
                    <a:alpha val="76863"/>
                  </a:srgbClr>
                </a:solidFill>
                <a:latin typeface="Arial"/>
              </a:rPr>
              <a:t> </a:t>
            </a:r>
          </a:p>
          <a:p>
            <a:pPr algn="l">
              <a:lnSpc>
                <a:spcPts val="2480"/>
              </a:lnSpc>
            </a:pPr>
            <a:endParaRPr lang="en-US" sz="2480">
              <a:solidFill>
                <a:srgbClr val="000000">
                  <a:alpha val="76863"/>
                </a:srgbClr>
              </a:solidFill>
              <a:latin typeface="Arial"/>
            </a:endParaRPr>
          </a:p>
          <a:p>
            <a:pPr marL="1070872" lvl="2" indent="-356957" algn="l">
              <a:lnSpc>
                <a:spcPts val="2480"/>
              </a:lnSpc>
              <a:buFont typeface="Arial"/>
              <a:buChar char="⚬"/>
            </a:pPr>
            <a:r>
              <a:rPr lang="en-US" sz="2480">
                <a:solidFill>
                  <a:srgbClr val="000000">
                    <a:alpha val="76863"/>
                  </a:srgbClr>
                </a:solidFill>
                <a:latin typeface="Arial Bold"/>
              </a:rPr>
              <a:t>Updated vegetation mapping of the Vineyard and Nantucket</a:t>
            </a:r>
            <a:r>
              <a:rPr lang="en-US" sz="2480">
                <a:solidFill>
                  <a:srgbClr val="000000">
                    <a:alpha val="76863"/>
                  </a:srgbClr>
                </a:solidFill>
                <a:latin typeface="Arial"/>
              </a:rPr>
              <a:t> (Town Conservation Commissions, Sheriff’s Meadow Foundation, Polly Hill Arboretum, Vineyard Conservation Society, Martha’s Vineyard Shellfish Group, MV Land Bank, Trustees of the Reservations, Biodiversity Works, the Town of Nantucket)</a:t>
            </a:r>
          </a:p>
          <a:p>
            <a:pPr algn="l">
              <a:lnSpc>
                <a:spcPts val="2480"/>
              </a:lnSpc>
            </a:pPr>
            <a:endParaRPr lang="en-US" sz="2480">
              <a:solidFill>
                <a:srgbClr val="000000">
                  <a:alpha val="76863"/>
                </a:srgbClr>
              </a:solidFill>
              <a:latin typeface="Arial"/>
            </a:endParaRPr>
          </a:p>
          <a:p>
            <a:pPr marL="1070872" lvl="2" indent="-356957" algn="l">
              <a:lnSpc>
                <a:spcPts val="2480"/>
              </a:lnSpc>
              <a:buFont typeface="Arial"/>
              <a:buChar char="⚬"/>
            </a:pPr>
            <a:r>
              <a:rPr lang="en-US" sz="2480">
                <a:solidFill>
                  <a:srgbClr val="000000">
                    <a:alpha val="76863"/>
                  </a:srgbClr>
                </a:solidFill>
                <a:latin typeface="Arial Bold"/>
              </a:rPr>
              <a:t>Map eelgrass in Lake Tashmoo, Lagoon Pond and Sengekontacket Pond</a:t>
            </a:r>
            <a:r>
              <a:rPr lang="en-US" sz="2480">
                <a:solidFill>
                  <a:srgbClr val="000000">
                    <a:alpha val="76863"/>
                  </a:srgbClr>
                </a:solidFill>
                <a:latin typeface="Arial"/>
              </a:rPr>
              <a:t> to help identify future aquaculture sites (MV Shellfish Group, Great Pond Foundation) </a:t>
            </a:r>
          </a:p>
          <a:p>
            <a:pPr algn="l">
              <a:lnSpc>
                <a:spcPts val="2661"/>
              </a:lnSpc>
            </a:pPr>
            <a:endParaRPr lang="en-US" sz="2480">
              <a:solidFill>
                <a:srgbClr val="000000">
                  <a:alpha val="76863"/>
                </a:srgbClr>
              </a:solidFill>
              <a:latin typeface="Arial"/>
            </a:endParaRPr>
          </a:p>
          <a:p>
            <a:pPr marL="1360170" lvl="1" indent="-680085" algn="l">
              <a:lnSpc>
                <a:spcPts val="1814"/>
              </a:lnSpc>
            </a:pPr>
            <a:r>
              <a:rPr lang="en-US" sz="2100">
                <a:solidFill>
                  <a:srgbClr val="000000">
                    <a:alpha val="76863"/>
                  </a:srgbClr>
                </a:solidFill>
                <a:latin typeface="Arial"/>
              </a:rPr>
              <a:t> 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40735" y="4391327"/>
            <a:ext cx="16018565" cy="533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4"/>
              </a:lnSpc>
            </a:pPr>
            <a:endParaRPr/>
          </a:p>
          <a:p>
            <a:pPr algn="l">
              <a:lnSpc>
                <a:spcPts val="2780"/>
              </a:lnSpc>
            </a:pPr>
            <a:endParaRPr/>
          </a:p>
          <a:p>
            <a:pPr algn="l">
              <a:lnSpc>
                <a:spcPts val="2480"/>
              </a:lnSpc>
            </a:pPr>
            <a:endParaRPr/>
          </a:p>
          <a:p>
            <a:pPr marL="1070872" lvl="2" indent="-356957" algn="l">
              <a:lnSpc>
                <a:spcPts val="2480"/>
              </a:lnSpc>
              <a:buFont typeface="Arial"/>
              <a:buChar char="⚬"/>
            </a:pPr>
            <a:r>
              <a:rPr lang="en-US" sz="2480">
                <a:solidFill>
                  <a:srgbClr val="000000">
                    <a:alpha val="76863"/>
                  </a:srgbClr>
                </a:solidFill>
                <a:latin typeface="Arial Bold"/>
              </a:rPr>
              <a:t>Focus groups with the landscape community to understand the barriers and opportunities for climate resilient and native landscaping</a:t>
            </a:r>
            <a:r>
              <a:rPr lang="en-US" sz="2480">
                <a:solidFill>
                  <a:srgbClr val="000000">
                    <a:alpha val="76863"/>
                  </a:srgbClr>
                </a:solidFill>
                <a:latin typeface="Arial"/>
              </a:rPr>
              <a:t> (BiodiversityWorks, Polly Hill Arboretum, and Vineyard Conservation Society, Vision Fellowship) </a:t>
            </a:r>
          </a:p>
          <a:p>
            <a:pPr algn="l">
              <a:lnSpc>
                <a:spcPts val="2480"/>
              </a:lnSpc>
            </a:pPr>
            <a:endParaRPr lang="en-US" sz="2480">
              <a:solidFill>
                <a:srgbClr val="000000">
                  <a:alpha val="76863"/>
                </a:srgbClr>
              </a:solidFill>
              <a:latin typeface="Arial"/>
            </a:endParaRPr>
          </a:p>
          <a:p>
            <a:pPr marL="1070872" lvl="2" indent="-356957" algn="l">
              <a:lnSpc>
                <a:spcPts val="2480"/>
              </a:lnSpc>
              <a:buFont typeface="Arial"/>
              <a:buChar char="⚬"/>
            </a:pPr>
            <a:r>
              <a:rPr lang="en-US" sz="2480">
                <a:solidFill>
                  <a:srgbClr val="000000">
                    <a:alpha val="76863"/>
                  </a:srgbClr>
                </a:solidFill>
                <a:latin typeface="Arial Bold"/>
              </a:rPr>
              <a:t>Planning and coordination support for a 2024 Climate Action Fair including support for a Brazilian Community Event</a:t>
            </a:r>
          </a:p>
          <a:p>
            <a:pPr algn="l">
              <a:lnSpc>
                <a:spcPts val="2480"/>
              </a:lnSpc>
            </a:pPr>
            <a:endParaRPr lang="en-US" sz="2480">
              <a:solidFill>
                <a:srgbClr val="000000">
                  <a:alpha val="76863"/>
                </a:srgbClr>
              </a:solidFill>
              <a:latin typeface="Arial Bold"/>
            </a:endParaRPr>
          </a:p>
          <a:p>
            <a:pPr algn="l">
              <a:lnSpc>
                <a:spcPts val="2480"/>
              </a:lnSpc>
            </a:pPr>
            <a:endParaRPr lang="en-US" sz="2480">
              <a:solidFill>
                <a:srgbClr val="000000">
                  <a:alpha val="76863"/>
                </a:srgbClr>
              </a:solidFill>
              <a:latin typeface="Arial Bold"/>
            </a:endParaRPr>
          </a:p>
          <a:p>
            <a:pPr marL="535436" lvl="1" indent="-267718" algn="l">
              <a:lnSpc>
                <a:spcPts val="2480"/>
              </a:lnSpc>
              <a:buFont typeface="Arial"/>
              <a:buChar char="•"/>
            </a:pPr>
            <a:r>
              <a:rPr lang="en-US" sz="2480">
                <a:solidFill>
                  <a:srgbClr val="000000">
                    <a:alpha val="76863"/>
                  </a:srgbClr>
                </a:solidFill>
                <a:latin typeface="Arial Bold"/>
              </a:rPr>
              <a:t>MVC has drafted a MVC DRI Policy for flood risk areas</a:t>
            </a:r>
          </a:p>
          <a:p>
            <a:pPr algn="l">
              <a:lnSpc>
                <a:spcPts val="2480"/>
              </a:lnSpc>
            </a:pPr>
            <a:endParaRPr lang="en-US" sz="2480">
              <a:solidFill>
                <a:srgbClr val="000000">
                  <a:alpha val="76863"/>
                </a:srgbClr>
              </a:solidFill>
              <a:latin typeface="Arial Bold"/>
            </a:endParaRPr>
          </a:p>
          <a:p>
            <a:pPr marL="535436" lvl="1" indent="-267718" algn="l">
              <a:lnSpc>
                <a:spcPts val="2480"/>
              </a:lnSpc>
              <a:buFont typeface="Arial"/>
              <a:buChar char="•"/>
            </a:pPr>
            <a:r>
              <a:rPr lang="en-US" sz="2480">
                <a:solidFill>
                  <a:srgbClr val="000000">
                    <a:alpha val="76863"/>
                  </a:srgbClr>
                </a:solidFill>
                <a:latin typeface="Arial Bold"/>
              </a:rPr>
              <a:t>Vineyard Vision Fellow and the MVC began a study of the local production and applications of bio- char</a:t>
            </a:r>
          </a:p>
          <a:p>
            <a:pPr algn="l">
              <a:lnSpc>
                <a:spcPts val="2780"/>
              </a:lnSpc>
            </a:pPr>
            <a:endParaRPr lang="en-US" sz="2480">
              <a:solidFill>
                <a:srgbClr val="000000">
                  <a:alpha val="76863"/>
                </a:srgbClr>
              </a:solidFill>
              <a:latin typeface="Arial Bold"/>
            </a:endParaRPr>
          </a:p>
          <a:p>
            <a:pPr algn="l">
              <a:lnSpc>
                <a:spcPts val="2661"/>
              </a:lnSpc>
            </a:pPr>
            <a:endParaRPr lang="en-US" sz="2480">
              <a:solidFill>
                <a:srgbClr val="000000">
                  <a:alpha val="76863"/>
                </a:srgbClr>
              </a:solidFill>
              <a:latin typeface="Arial Bold"/>
            </a:endParaRPr>
          </a:p>
          <a:p>
            <a:pPr marL="253365" lvl="1" indent="-126682" algn="l">
              <a:lnSpc>
                <a:spcPts val="1814"/>
              </a:lnSpc>
            </a:pPr>
            <a:r>
              <a:rPr lang="en-US" sz="2100">
                <a:solidFill>
                  <a:srgbClr val="000000">
                    <a:alpha val="76863"/>
                  </a:srgbClr>
                </a:solidFill>
                <a:latin typeface="Arial"/>
              </a:rPr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5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6275" y="696416"/>
            <a:ext cx="16915450" cy="8894168"/>
            <a:chOff x="0" y="0"/>
            <a:chExt cx="4455098" cy="23424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5098" cy="2342497"/>
            </a:xfrm>
            <a:custGeom>
              <a:avLst/>
              <a:gdLst/>
              <a:ahLst/>
              <a:cxnLst/>
              <a:rect l="l" t="t" r="r" b="b"/>
              <a:pathLst>
                <a:path w="4455098" h="2342497">
                  <a:moveTo>
                    <a:pt x="23342" y="0"/>
                  </a:moveTo>
                  <a:lnTo>
                    <a:pt x="4431756" y="0"/>
                  </a:lnTo>
                  <a:cubicBezTo>
                    <a:pt x="4437947" y="0"/>
                    <a:pt x="4443884" y="2459"/>
                    <a:pt x="4448261" y="6837"/>
                  </a:cubicBezTo>
                  <a:cubicBezTo>
                    <a:pt x="4452639" y="11214"/>
                    <a:pt x="4455098" y="17151"/>
                    <a:pt x="4455098" y="23342"/>
                  </a:cubicBezTo>
                  <a:lnTo>
                    <a:pt x="4455098" y="2319155"/>
                  </a:lnTo>
                  <a:cubicBezTo>
                    <a:pt x="4455098" y="2325346"/>
                    <a:pt x="4452639" y="2331283"/>
                    <a:pt x="4448261" y="2335660"/>
                  </a:cubicBezTo>
                  <a:cubicBezTo>
                    <a:pt x="4443884" y="2340038"/>
                    <a:pt x="4437947" y="2342497"/>
                    <a:pt x="4431756" y="2342497"/>
                  </a:cubicBezTo>
                  <a:lnTo>
                    <a:pt x="23342" y="2342497"/>
                  </a:lnTo>
                  <a:cubicBezTo>
                    <a:pt x="17151" y="2342497"/>
                    <a:pt x="11214" y="2340038"/>
                    <a:pt x="6837" y="2335660"/>
                  </a:cubicBezTo>
                  <a:cubicBezTo>
                    <a:pt x="2459" y="2331283"/>
                    <a:pt x="0" y="2325346"/>
                    <a:pt x="0" y="2319155"/>
                  </a:cubicBezTo>
                  <a:lnTo>
                    <a:pt x="0" y="23342"/>
                  </a:lnTo>
                  <a:cubicBezTo>
                    <a:pt x="0" y="17151"/>
                    <a:pt x="2459" y="11214"/>
                    <a:pt x="6837" y="6837"/>
                  </a:cubicBezTo>
                  <a:cubicBezTo>
                    <a:pt x="11214" y="2459"/>
                    <a:pt x="17151" y="0"/>
                    <a:pt x="233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455098" cy="2361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354625">
            <a:off x="12025142" y="3575012"/>
            <a:ext cx="6612982" cy="6538240"/>
          </a:xfrm>
          <a:custGeom>
            <a:avLst/>
            <a:gdLst/>
            <a:ahLst/>
            <a:cxnLst/>
            <a:rect l="l" t="t" r="r" b="b"/>
            <a:pathLst>
              <a:path w="6612982" h="6538240">
                <a:moveTo>
                  <a:pt x="0" y="0"/>
                </a:moveTo>
                <a:lnTo>
                  <a:pt x="6612981" y="0"/>
                </a:lnTo>
                <a:lnTo>
                  <a:pt x="6612981" y="6538240"/>
                </a:lnTo>
                <a:lnTo>
                  <a:pt x="0" y="65382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t="-50" r="1" b="-10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1000125"/>
            <a:ext cx="11360212" cy="1415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1"/>
              </a:lnSpc>
            </a:pPr>
            <a:endParaRPr/>
          </a:p>
          <a:p>
            <a:pPr algn="l">
              <a:lnSpc>
                <a:spcPts val="5068"/>
              </a:lnSpc>
            </a:pPr>
            <a:r>
              <a:rPr lang="en-US" sz="4400">
                <a:solidFill>
                  <a:srgbClr val="000000">
                    <a:alpha val="69804"/>
                  </a:srgbClr>
                </a:solidFill>
                <a:latin typeface="Arial Bold"/>
              </a:rPr>
              <a:t>Transportation, Infrastructure, and Waste</a:t>
            </a:r>
          </a:p>
          <a:p>
            <a:pPr algn="l">
              <a:lnSpc>
                <a:spcPts val="3686"/>
              </a:lnSpc>
            </a:pPr>
            <a:endParaRPr lang="en-US" sz="4400">
              <a:solidFill>
                <a:srgbClr val="000000">
                  <a:alpha val="69804"/>
                </a:srgbClr>
              </a:solidFill>
              <a:latin typeface="Arial Bold"/>
            </a:endParaRPr>
          </a:p>
          <a:p>
            <a:pPr marL="90488" lvl="1" indent="-45244" algn="l">
              <a:lnSpc>
                <a:spcPts val="863"/>
              </a:lnSpc>
            </a:pPr>
            <a:r>
              <a:rPr lang="en-US" sz="750">
                <a:solidFill>
                  <a:srgbClr val="000000">
                    <a:alpha val="69804"/>
                  </a:srgbClr>
                </a:solidFill>
                <a:latin typeface="Arial"/>
              </a:rPr>
              <a:t> 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68963" y="2068843"/>
            <a:ext cx="13627832" cy="6488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1"/>
              </a:lnSpc>
            </a:pPr>
            <a:endParaRPr dirty="0"/>
          </a:p>
          <a:p>
            <a:pPr marL="582930" lvl="1" indent="-291465" algn="l">
              <a:lnSpc>
                <a:spcPts val="3110"/>
              </a:lnSpc>
              <a:buFont typeface="Arial"/>
              <a:buChar char="•"/>
            </a:pPr>
            <a:r>
              <a:rPr lang="en-US" sz="2699" dirty="0">
                <a:solidFill>
                  <a:srgbClr val="000000">
                    <a:alpha val="92941"/>
                  </a:srgbClr>
                </a:solidFill>
                <a:latin typeface="HK Grotesk"/>
              </a:rPr>
              <a:t>MVC Task Force began phase one of a supply chain/carrying capacity study with a focus on water-related components    </a:t>
            </a:r>
          </a:p>
          <a:p>
            <a:pPr algn="l">
              <a:lnSpc>
                <a:spcPts val="3110"/>
              </a:lnSpc>
            </a:pPr>
            <a:r>
              <a:rPr lang="en-US" sz="2699" dirty="0">
                <a:solidFill>
                  <a:srgbClr val="000000">
                    <a:alpha val="92941"/>
                  </a:srgbClr>
                </a:solidFill>
                <a:latin typeface="HK Grotesk"/>
              </a:rPr>
              <a:t> </a:t>
            </a:r>
          </a:p>
          <a:p>
            <a:pPr marL="582930" lvl="1" indent="-291465" algn="l">
              <a:lnSpc>
                <a:spcPts val="3110"/>
              </a:lnSpc>
              <a:buFont typeface="Arial"/>
              <a:buChar char="•"/>
            </a:pPr>
            <a:r>
              <a:rPr lang="en-US" sz="2699" dirty="0">
                <a:solidFill>
                  <a:srgbClr val="000000">
                    <a:alpha val="92941"/>
                  </a:srgbClr>
                </a:solidFill>
                <a:latin typeface="HK Grotesk"/>
              </a:rPr>
              <a:t>An MVC liaison attends monthly Steamship Authority meetings and subcommittee meetings to learn of and update the MVC on SSA climate-related matters </a:t>
            </a:r>
          </a:p>
          <a:p>
            <a:pPr algn="l">
              <a:lnSpc>
                <a:spcPts val="3110"/>
              </a:lnSpc>
            </a:pPr>
            <a:endParaRPr lang="en-US" sz="2699" dirty="0">
              <a:solidFill>
                <a:srgbClr val="000000">
                  <a:alpha val="92941"/>
                </a:srgbClr>
              </a:solidFill>
              <a:latin typeface="HK Grotesk"/>
            </a:endParaRPr>
          </a:p>
          <a:p>
            <a:pPr marL="582930" lvl="1" indent="-291465" algn="l">
              <a:lnSpc>
                <a:spcPts val="3110"/>
              </a:lnSpc>
              <a:buFont typeface="Arial"/>
              <a:buChar char="•"/>
            </a:pPr>
            <a:r>
              <a:rPr lang="en-US" sz="2699" dirty="0">
                <a:solidFill>
                  <a:srgbClr val="000000">
                    <a:alpha val="92941"/>
                  </a:srgbClr>
                </a:solidFill>
                <a:latin typeface="HK Grotesk"/>
              </a:rPr>
              <a:t>The Construction and Demolition Waste Committee and Vineyard Vision Fellowship implemented and documented a pilot project on reclaiming waste from a renovation project</a:t>
            </a:r>
          </a:p>
          <a:p>
            <a:pPr algn="l">
              <a:lnSpc>
                <a:spcPts val="3110"/>
              </a:lnSpc>
            </a:pPr>
            <a:endParaRPr lang="en-US" sz="2699" dirty="0">
              <a:solidFill>
                <a:srgbClr val="000000">
                  <a:alpha val="92941"/>
                </a:srgbClr>
              </a:solidFill>
              <a:latin typeface="HK Grotesk"/>
            </a:endParaRPr>
          </a:p>
          <a:p>
            <a:pPr marL="582930" lvl="1" indent="-291465" algn="l">
              <a:lnSpc>
                <a:spcPts val="3110"/>
              </a:lnSpc>
              <a:buFont typeface="Arial"/>
              <a:buChar char="•"/>
            </a:pPr>
            <a:r>
              <a:rPr lang="en-US" sz="2699" dirty="0">
                <a:solidFill>
                  <a:srgbClr val="000000">
                    <a:alpha val="92941"/>
                  </a:srgbClr>
                </a:solidFill>
                <a:latin typeface="HK Grotesk"/>
              </a:rPr>
              <a:t>The SSA has upgraded the OB pier and added three freight boats to increase life-span 25 years.  </a:t>
            </a:r>
          </a:p>
          <a:p>
            <a:pPr algn="l">
              <a:lnSpc>
                <a:spcPts val="3686"/>
              </a:lnSpc>
            </a:pPr>
            <a:endParaRPr lang="en-US" sz="2699" dirty="0">
              <a:solidFill>
                <a:srgbClr val="000000">
                  <a:alpha val="92941"/>
                </a:srgbClr>
              </a:solidFill>
              <a:latin typeface="HK Grotesk"/>
            </a:endParaRPr>
          </a:p>
          <a:p>
            <a:pPr algn="l">
              <a:lnSpc>
                <a:spcPts val="3686"/>
              </a:lnSpc>
            </a:pPr>
            <a:endParaRPr lang="en-US" sz="2699" dirty="0">
              <a:solidFill>
                <a:srgbClr val="000000">
                  <a:alpha val="92941"/>
                </a:srgbClr>
              </a:solidFill>
              <a:latin typeface="HK Grotesk"/>
            </a:endParaRPr>
          </a:p>
          <a:p>
            <a:pPr algn="l">
              <a:lnSpc>
                <a:spcPts val="3686"/>
              </a:lnSpc>
            </a:pPr>
            <a:endParaRPr lang="en-US" sz="2699" dirty="0">
              <a:solidFill>
                <a:srgbClr val="000000">
                  <a:alpha val="92941"/>
                </a:srgbClr>
              </a:solidFill>
              <a:latin typeface="HK Grotesk"/>
            </a:endParaRPr>
          </a:p>
          <a:p>
            <a:pPr marL="90487" lvl="1" indent="-45244" algn="l">
              <a:lnSpc>
                <a:spcPts val="863"/>
              </a:lnSpc>
            </a:pPr>
            <a:r>
              <a:rPr lang="en-US" sz="749" dirty="0">
                <a:solidFill>
                  <a:srgbClr val="000000">
                    <a:alpha val="92941"/>
                  </a:srgbClr>
                </a:solidFill>
                <a:latin typeface="HK Grotesk Bold"/>
              </a:rPr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AC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6762" y="696416"/>
            <a:ext cx="17074476" cy="8894168"/>
            <a:chOff x="0" y="0"/>
            <a:chExt cx="4496981" cy="23424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6981" cy="2342497"/>
            </a:xfrm>
            <a:custGeom>
              <a:avLst/>
              <a:gdLst/>
              <a:ahLst/>
              <a:cxnLst/>
              <a:rect l="l" t="t" r="r" b="b"/>
              <a:pathLst>
                <a:path w="4496981" h="2342497">
                  <a:moveTo>
                    <a:pt x="23124" y="0"/>
                  </a:moveTo>
                  <a:lnTo>
                    <a:pt x="4473857" y="0"/>
                  </a:lnTo>
                  <a:cubicBezTo>
                    <a:pt x="4479990" y="0"/>
                    <a:pt x="4485872" y="2436"/>
                    <a:pt x="4490208" y="6773"/>
                  </a:cubicBezTo>
                  <a:cubicBezTo>
                    <a:pt x="4494545" y="11110"/>
                    <a:pt x="4496981" y="16991"/>
                    <a:pt x="4496981" y="23124"/>
                  </a:cubicBezTo>
                  <a:lnTo>
                    <a:pt x="4496981" y="2319373"/>
                  </a:lnTo>
                  <a:cubicBezTo>
                    <a:pt x="4496981" y="2332144"/>
                    <a:pt x="4486628" y="2342497"/>
                    <a:pt x="4473857" y="2342497"/>
                  </a:cubicBezTo>
                  <a:lnTo>
                    <a:pt x="23124" y="2342497"/>
                  </a:lnTo>
                  <a:cubicBezTo>
                    <a:pt x="16991" y="2342497"/>
                    <a:pt x="11110" y="2340061"/>
                    <a:pt x="6773" y="2335724"/>
                  </a:cubicBezTo>
                  <a:cubicBezTo>
                    <a:pt x="2436" y="2331387"/>
                    <a:pt x="0" y="2325506"/>
                    <a:pt x="0" y="2319373"/>
                  </a:cubicBezTo>
                  <a:lnTo>
                    <a:pt x="0" y="23124"/>
                  </a:lnTo>
                  <a:cubicBezTo>
                    <a:pt x="0" y="16991"/>
                    <a:pt x="2436" y="11110"/>
                    <a:pt x="6773" y="6773"/>
                  </a:cubicBezTo>
                  <a:cubicBezTo>
                    <a:pt x="11110" y="2436"/>
                    <a:pt x="16991" y="0"/>
                    <a:pt x="231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496981" cy="2361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48426" y="-562770"/>
            <a:ext cx="6687053" cy="6687053"/>
          </a:xfrm>
          <a:custGeom>
            <a:avLst/>
            <a:gdLst/>
            <a:ahLst/>
            <a:cxnLst/>
            <a:rect l="l" t="t" r="r" b="b"/>
            <a:pathLst>
              <a:path w="6687053" h="6687053">
                <a:moveTo>
                  <a:pt x="0" y="0"/>
                </a:moveTo>
                <a:lnTo>
                  <a:pt x="6687053" y="0"/>
                </a:lnTo>
                <a:lnTo>
                  <a:pt x="6687053" y="6687053"/>
                </a:lnTo>
                <a:lnTo>
                  <a:pt x="0" y="66870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935479" y="1154924"/>
            <a:ext cx="9991339" cy="518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6"/>
              </a:lnSpc>
            </a:pPr>
            <a:endParaRPr/>
          </a:p>
          <a:p>
            <a:pPr algn="l">
              <a:lnSpc>
                <a:spcPts val="4614"/>
              </a:lnSpc>
            </a:pPr>
            <a:r>
              <a:rPr lang="en-US" sz="4272">
                <a:solidFill>
                  <a:srgbClr val="000000">
                    <a:alpha val="76863"/>
                  </a:srgbClr>
                </a:solidFill>
                <a:latin typeface="Arial Bold"/>
              </a:rPr>
              <a:t>Energy Transformation Highlights </a:t>
            </a:r>
          </a:p>
          <a:p>
            <a:pPr algn="l">
              <a:lnSpc>
                <a:spcPts val="3146"/>
              </a:lnSpc>
            </a:pPr>
            <a:endParaRPr lang="en-US" sz="4272">
              <a:solidFill>
                <a:srgbClr val="000000">
                  <a:alpha val="76863"/>
                </a:srgbClr>
              </a:solidFill>
              <a:latin typeface="Arial Bold"/>
            </a:endParaRPr>
          </a:p>
          <a:p>
            <a:pPr marL="585773" lvl="1" indent="-292887" algn="l">
              <a:lnSpc>
                <a:spcPts val="2930"/>
              </a:lnSpc>
              <a:buFont typeface="Arial"/>
              <a:buChar char="•"/>
            </a:pPr>
            <a:r>
              <a:rPr lang="en-US" sz="2713">
                <a:solidFill>
                  <a:srgbClr val="000000">
                    <a:alpha val="76863"/>
                  </a:srgbClr>
                </a:solidFill>
                <a:latin typeface="Arial"/>
              </a:rPr>
              <a:t>Vineyard Power/Cape Light Compact (CLC) pledged to donate up to $200,000 a year for CLC to distribute among income eligible ratepayers. This donation aims to deliver savings totaling between $300-400 every year.</a:t>
            </a:r>
          </a:p>
          <a:p>
            <a:pPr algn="l">
              <a:lnSpc>
                <a:spcPts val="2930"/>
              </a:lnSpc>
            </a:pPr>
            <a:endParaRPr lang="en-US" sz="2713">
              <a:solidFill>
                <a:srgbClr val="000000">
                  <a:alpha val="76863"/>
                </a:srgbClr>
              </a:solidFill>
              <a:latin typeface="Arial"/>
            </a:endParaRPr>
          </a:p>
          <a:p>
            <a:pPr marL="585773" lvl="1" indent="-292887" algn="l">
              <a:lnSpc>
                <a:spcPts val="2930"/>
              </a:lnSpc>
              <a:buFont typeface="Arial"/>
              <a:buChar char="•"/>
            </a:pPr>
            <a:r>
              <a:rPr lang="en-US" sz="2713">
                <a:solidFill>
                  <a:srgbClr val="000000">
                    <a:alpha val="76863"/>
                  </a:srgbClr>
                </a:solidFill>
                <a:latin typeface="Arial"/>
              </a:rPr>
              <a:t>Since 2022, Cape Light Compact has supported the installation of 33 heat pumps and 21 heat pump hot water heaters for low income residences</a:t>
            </a:r>
          </a:p>
          <a:p>
            <a:pPr algn="l">
              <a:lnSpc>
                <a:spcPts val="3146"/>
              </a:lnSpc>
            </a:pPr>
            <a:endParaRPr lang="en-US" sz="2713">
              <a:solidFill>
                <a:srgbClr val="000000">
                  <a:alpha val="76863"/>
                </a:srgbClr>
              </a:solidFill>
              <a:latin typeface="Arial"/>
            </a:endParaRPr>
          </a:p>
          <a:p>
            <a:pPr marL="351473" lvl="1" indent="-175737" algn="l">
              <a:lnSpc>
                <a:spcPts val="3146"/>
              </a:lnSpc>
            </a:pPr>
            <a:endParaRPr lang="en-US" sz="2713">
              <a:solidFill>
                <a:srgbClr val="000000">
                  <a:alpha val="76863"/>
                </a:srgbClr>
              </a:solidFill>
              <a:latin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63772" y="6314246"/>
            <a:ext cx="15902510" cy="1927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7344" lvl="1" indent="-163672" algn="l">
              <a:lnSpc>
                <a:spcPts val="2930"/>
              </a:lnSpc>
              <a:spcBef>
                <a:spcPct val="0"/>
              </a:spcBef>
            </a:pPr>
            <a:r>
              <a:rPr lang="en-US" sz="2713" u="none" strike="noStrike">
                <a:solidFill>
                  <a:srgbClr val="000000">
                    <a:alpha val="76863"/>
                  </a:srgbClr>
                </a:solidFill>
                <a:latin typeface="Arial"/>
              </a:rPr>
              <a:t>Vineyard Power conducted over 60 outreach events and launched an Energy Coach program  on solar, EVs, and/or buildings. Have supported ~30 residents so far.</a:t>
            </a:r>
          </a:p>
          <a:p>
            <a:pPr marL="327344" lvl="1" indent="-163672" algn="l">
              <a:lnSpc>
                <a:spcPts val="2930"/>
              </a:lnSpc>
              <a:spcBef>
                <a:spcPct val="0"/>
              </a:spcBef>
            </a:pPr>
            <a:endParaRPr lang="en-US" sz="2713" u="none" strike="noStrike">
              <a:solidFill>
                <a:srgbClr val="000000">
                  <a:alpha val="76863"/>
                </a:srgbClr>
              </a:solidFill>
              <a:latin typeface="Arial"/>
            </a:endParaRPr>
          </a:p>
          <a:p>
            <a:pPr marL="327344" lvl="1" indent="-163672" algn="l">
              <a:lnSpc>
                <a:spcPts val="2930"/>
              </a:lnSpc>
              <a:spcBef>
                <a:spcPct val="0"/>
              </a:spcBef>
            </a:pPr>
            <a:r>
              <a:rPr lang="en-US" sz="2713" u="none" strike="noStrike">
                <a:solidFill>
                  <a:srgbClr val="000000">
                    <a:alpha val="76863"/>
                  </a:srgbClr>
                </a:solidFill>
                <a:latin typeface="Arial"/>
              </a:rPr>
              <a:t>Vineyard Power has become an Associate Member of the Martha’s Vineyard Builders Association to share resources and training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6275" y="606445"/>
            <a:ext cx="17074476" cy="8894168"/>
            <a:chOff x="0" y="0"/>
            <a:chExt cx="4496981" cy="23424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6981" cy="2342497"/>
            </a:xfrm>
            <a:custGeom>
              <a:avLst/>
              <a:gdLst/>
              <a:ahLst/>
              <a:cxnLst/>
              <a:rect l="l" t="t" r="r" b="b"/>
              <a:pathLst>
                <a:path w="4496981" h="2342497">
                  <a:moveTo>
                    <a:pt x="23124" y="0"/>
                  </a:moveTo>
                  <a:lnTo>
                    <a:pt x="4473857" y="0"/>
                  </a:lnTo>
                  <a:cubicBezTo>
                    <a:pt x="4479990" y="0"/>
                    <a:pt x="4485872" y="2436"/>
                    <a:pt x="4490208" y="6773"/>
                  </a:cubicBezTo>
                  <a:cubicBezTo>
                    <a:pt x="4494545" y="11110"/>
                    <a:pt x="4496981" y="16991"/>
                    <a:pt x="4496981" y="23124"/>
                  </a:cubicBezTo>
                  <a:lnTo>
                    <a:pt x="4496981" y="2319373"/>
                  </a:lnTo>
                  <a:cubicBezTo>
                    <a:pt x="4496981" y="2332144"/>
                    <a:pt x="4486628" y="2342497"/>
                    <a:pt x="4473857" y="2342497"/>
                  </a:cubicBezTo>
                  <a:lnTo>
                    <a:pt x="23124" y="2342497"/>
                  </a:lnTo>
                  <a:cubicBezTo>
                    <a:pt x="16991" y="2342497"/>
                    <a:pt x="11110" y="2340061"/>
                    <a:pt x="6773" y="2335724"/>
                  </a:cubicBezTo>
                  <a:cubicBezTo>
                    <a:pt x="2436" y="2331387"/>
                    <a:pt x="0" y="2325506"/>
                    <a:pt x="0" y="2319373"/>
                  </a:cubicBezTo>
                  <a:lnTo>
                    <a:pt x="0" y="23124"/>
                  </a:lnTo>
                  <a:cubicBezTo>
                    <a:pt x="0" y="16991"/>
                    <a:pt x="2436" y="11110"/>
                    <a:pt x="6773" y="6773"/>
                  </a:cubicBezTo>
                  <a:cubicBezTo>
                    <a:pt x="11110" y="2436"/>
                    <a:pt x="16991" y="0"/>
                    <a:pt x="231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496981" cy="2361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254847">
            <a:off x="12809927" y="3694850"/>
            <a:ext cx="6854031" cy="6854031"/>
          </a:xfrm>
          <a:custGeom>
            <a:avLst/>
            <a:gdLst/>
            <a:ahLst/>
            <a:cxnLst/>
            <a:rect l="l" t="t" r="r" b="b"/>
            <a:pathLst>
              <a:path w="6854031" h="6854031">
                <a:moveTo>
                  <a:pt x="0" y="0"/>
                </a:moveTo>
                <a:lnTo>
                  <a:pt x="6854031" y="0"/>
                </a:lnTo>
                <a:lnTo>
                  <a:pt x="6854031" y="6854031"/>
                </a:lnTo>
                <a:lnTo>
                  <a:pt x="0" y="68540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54516" y="791851"/>
            <a:ext cx="16578967" cy="3196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2"/>
              </a:lnSpc>
            </a:pPr>
            <a:endParaRPr dirty="0"/>
          </a:p>
          <a:p>
            <a:pPr algn="l">
              <a:lnSpc>
                <a:spcPts val="3335"/>
              </a:lnSpc>
            </a:pPr>
            <a:r>
              <a:rPr lang="en-US" sz="3860" dirty="0">
                <a:solidFill>
                  <a:srgbClr val="000000">
                    <a:alpha val="86667"/>
                  </a:srgbClr>
                </a:solidFill>
                <a:latin typeface="HK Grotesk Bold"/>
              </a:rPr>
              <a:t>Food Security Highlights</a:t>
            </a:r>
          </a:p>
          <a:p>
            <a:pPr algn="l">
              <a:lnSpc>
                <a:spcPts val="3335"/>
              </a:lnSpc>
            </a:pPr>
            <a:endParaRPr lang="en-US" sz="3860" dirty="0">
              <a:solidFill>
                <a:srgbClr val="000000">
                  <a:alpha val="86667"/>
                </a:srgbClr>
              </a:solidFill>
              <a:latin typeface="HK Grotesk Bold"/>
            </a:endParaRPr>
          </a:p>
          <a:p>
            <a:pPr algn="l">
              <a:lnSpc>
                <a:spcPts val="2350"/>
              </a:lnSpc>
            </a:pPr>
            <a:endParaRPr lang="en-US" sz="3860" dirty="0">
              <a:solidFill>
                <a:srgbClr val="000000">
                  <a:alpha val="86667"/>
                </a:srgbClr>
              </a:solidFill>
              <a:latin typeface="HK Grotesk Bold"/>
            </a:endParaRPr>
          </a:p>
          <a:p>
            <a:pPr marL="587250" lvl="1" indent="-293625" algn="l">
              <a:lnSpc>
                <a:spcPts val="2556"/>
              </a:lnSpc>
              <a:buFont typeface="Arial"/>
              <a:buChar char="•"/>
            </a:pPr>
            <a:r>
              <a:rPr lang="en-US" sz="2720" dirty="0">
                <a:solidFill>
                  <a:srgbClr val="000000">
                    <a:alpha val="86667"/>
                  </a:srgbClr>
                </a:solidFill>
                <a:latin typeface="HK Grotesk"/>
              </a:rPr>
              <a:t>IGI has secured a location in Oak Bluffs for a permanent home for the Food Pantry with plans for solar and battery back-up for energy resilience</a:t>
            </a:r>
          </a:p>
          <a:p>
            <a:pPr algn="l">
              <a:lnSpc>
                <a:spcPts val="2556"/>
              </a:lnSpc>
            </a:pPr>
            <a:endParaRPr lang="en-US" sz="2720" dirty="0">
              <a:solidFill>
                <a:srgbClr val="000000">
                  <a:alpha val="86667"/>
                </a:srgbClr>
              </a:solidFill>
              <a:latin typeface="HK Grotesk"/>
            </a:endParaRPr>
          </a:p>
          <a:p>
            <a:pPr marL="587250" lvl="1" indent="-293625" algn="l">
              <a:lnSpc>
                <a:spcPts val="2556"/>
              </a:lnSpc>
              <a:buFont typeface="Arial"/>
              <a:buChar char="•"/>
            </a:pPr>
            <a:r>
              <a:rPr lang="en-US" sz="2720" dirty="0">
                <a:solidFill>
                  <a:srgbClr val="000000">
                    <a:alpha val="86667"/>
                  </a:srgbClr>
                </a:solidFill>
                <a:latin typeface="HK Grotesk"/>
              </a:rPr>
              <a:t>The West Tisbury farmers market is now able to process SNAP/HIP. SNAP is accepted year-round at Morning Glory Farm, and IGI Mobile Market and Norton Farm accept SNAP seasonally.</a:t>
            </a:r>
          </a:p>
          <a:p>
            <a:pPr marL="193042" lvl="1" indent="-96521" algn="l">
              <a:lnSpc>
                <a:spcPts val="1382"/>
              </a:lnSpc>
            </a:pPr>
            <a:r>
              <a:rPr lang="en-US" sz="1600" dirty="0">
                <a:solidFill>
                  <a:srgbClr val="000000">
                    <a:alpha val="86667"/>
                  </a:srgbClr>
                </a:solidFill>
                <a:latin typeface="HK Grotesk"/>
              </a:rPr>
              <a:t> 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4516" y="4057523"/>
            <a:ext cx="12178395" cy="5210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 algn="l">
              <a:lnSpc>
                <a:spcPts val="2443"/>
              </a:lnSpc>
              <a:buFont typeface="Arial"/>
              <a:buChar char="•"/>
            </a:pPr>
            <a:r>
              <a:rPr lang="en-US" sz="2599" u="none" strike="noStrike">
                <a:solidFill>
                  <a:srgbClr val="000000">
                    <a:alpha val="86667"/>
                  </a:srgbClr>
                </a:solidFill>
                <a:latin typeface="HK Grotesk"/>
              </a:rPr>
              <a:t>With support from IGI, both the MV Hospital and Island Health Care have enrolled patients in Fresh Connect. </a:t>
            </a:r>
          </a:p>
          <a:p>
            <a:pPr algn="l">
              <a:lnSpc>
                <a:spcPts val="2443"/>
              </a:lnSpc>
            </a:pPr>
            <a:endParaRPr lang="en-US" sz="2599" u="none" strike="noStrike">
              <a:solidFill>
                <a:srgbClr val="000000">
                  <a:alpha val="86667"/>
                </a:srgbClr>
              </a:solidFill>
              <a:latin typeface="HK Grotesk"/>
            </a:endParaRPr>
          </a:p>
          <a:p>
            <a:pPr marL="561337" lvl="1" indent="-280669" algn="l">
              <a:lnSpc>
                <a:spcPts val="2443"/>
              </a:lnSpc>
              <a:buFont typeface="Arial"/>
              <a:buChar char="•"/>
            </a:pPr>
            <a:r>
              <a:rPr lang="en-US" sz="2599" u="none" strike="noStrike">
                <a:solidFill>
                  <a:srgbClr val="000000">
                    <a:alpha val="86667"/>
                  </a:srgbClr>
                </a:solidFill>
                <a:latin typeface="HK Grotesk"/>
              </a:rPr>
              <a:t>Native seeds are now incorporated into the Community Seed Library! </a:t>
            </a:r>
          </a:p>
          <a:p>
            <a:pPr algn="l">
              <a:lnSpc>
                <a:spcPts val="2443"/>
              </a:lnSpc>
            </a:pPr>
            <a:endParaRPr lang="en-US" sz="2599" u="none" strike="noStrike">
              <a:solidFill>
                <a:srgbClr val="000000">
                  <a:alpha val="86667"/>
                </a:srgbClr>
              </a:solidFill>
              <a:latin typeface="HK Grotesk"/>
            </a:endParaRPr>
          </a:p>
          <a:p>
            <a:pPr marL="561337" lvl="1" indent="-280669" algn="l">
              <a:lnSpc>
                <a:spcPts val="2443"/>
              </a:lnSpc>
              <a:buFont typeface="Arial"/>
              <a:buChar char="•"/>
            </a:pPr>
            <a:r>
              <a:rPr lang="en-US" sz="2599" u="none" strike="noStrike">
                <a:solidFill>
                  <a:srgbClr val="000000">
                    <a:alpha val="86667"/>
                  </a:srgbClr>
                </a:solidFill>
                <a:latin typeface="HK Grotesk"/>
              </a:rPr>
              <a:t>MVFPT received grants to purchase, process, and donate over 4,600 lbs of whole fish, 75 lbs of sea scallops, 110 lbs of lobster, and 760 clams to islanders in need.</a:t>
            </a:r>
          </a:p>
          <a:p>
            <a:pPr algn="l">
              <a:lnSpc>
                <a:spcPts val="2443"/>
              </a:lnSpc>
            </a:pPr>
            <a:endParaRPr lang="en-US" sz="2599" u="none" strike="noStrike">
              <a:solidFill>
                <a:srgbClr val="000000">
                  <a:alpha val="86667"/>
                </a:srgbClr>
              </a:solidFill>
              <a:latin typeface="HK Grotesk"/>
            </a:endParaRPr>
          </a:p>
          <a:p>
            <a:pPr marL="561337" lvl="1" indent="-280669" algn="l">
              <a:lnSpc>
                <a:spcPts val="2443"/>
              </a:lnSpc>
              <a:buFont typeface="Arial"/>
              <a:buChar char="•"/>
            </a:pPr>
            <a:r>
              <a:rPr lang="en-US" sz="2599" u="none" strike="noStrike">
                <a:solidFill>
                  <a:srgbClr val="000000">
                    <a:alpha val="86667"/>
                  </a:srgbClr>
                </a:solidFill>
                <a:latin typeface="HK Grotesk"/>
              </a:rPr>
              <a:t> In 2022, the MV Tick Program is compiled training materials for new hunters and in collaboration with IGI donated and distributed 10 deer amounting to ~400 lbs of venison through the Island Food Pantry and other local food equity providers </a:t>
            </a:r>
          </a:p>
          <a:p>
            <a:pPr algn="l">
              <a:lnSpc>
                <a:spcPts val="2443"/>
              </a:lnSpc>
            </a:pPr>
            <a:endParaRPr lang="en-US" sz="2599" u="none" strike="noStrike">
              <a:solidFill>
                <a:srgbClr val="000000">
                  <a:alpha val="86667"/>
                </a:srgbClr>
              </a:solidFill>
              <a:latin typeface="HK Grotesk"/>
            </a:endParaRPr>
          </a:p>
          <a:p>
            <a:pPr marL="561337" lvl="1" indent="-280669" algn="l">
              <a:lnSpc>
                <a:spcPts val="2443"/>
              </a:lnSpc>
              <a:buFont typeface="Arial"/>
              <a:buChar char="•"/>
            </a:pPr>
            <a:r>
              <a:rPr lang="en-US" sz="2599" u="none" strike="noStrike">
                <a:solidFill>
                  <a:srgbClr val="000000">
                    <a:alpha val="86667"/>
                  </a:srgbClr>
                </a:solidFill>
                <a:latin typeface="HK Grotesk"/>
              </a:rPr>
              <a:t>Cottage City Oysters is working with the Natural Resources Department in Tisbury to create new aquaculture/waterways regs that will provide gear storage lots.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6778" y="803301"/>
            <a:ext cx="16915450" cy="8894168"/>
            <a:chOff x="0" y="0"/>
            <a:chExt cx="4455098" cy="23424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5098" cy="2342497"/>
            </a:xfrm>
            <a:custGeom>
              <a:avLst/>
              <a:gdLst/>
              <a:ahLst/>
              <a:cxnLst/>
              <a:rect l="l" t="t" r="r" b="b"/>
              <a:pathLst>
                <a:path w="4455098" h="2342497">
                  <a:moveTo>
                    <a:pt x="23342" y="0"/>
                  </a:moveTo>
                  <a:lnTo>
                    <a:pt x="4431756" y="0"/>
                  </a:lnTo>
                  <a:cubicBezTo>
                    <a:pt x="4437947" y="0"/>
                    <a:pt x="4443884" y="2459"/>
                    <a:pt x="4448261" y="6837"/>
                  </a:cubicBezTo>
                  <a:cubicBezTo>
                    <a:pt x="4452639" y="11214"/>
                    <a:pt x="4455098" y="17151"/>
                    <a:pt x="4455098" y="23342"/>
                  </a:cubicBezTo>
                  <a:lnTo>
                    <a:pt x="4455098" y="2319155"/>
                  </a:lnTo>
                  <a:cubicBezTo>
                    <a:pt x="4455098" y="2325346"/>
                    <a:pt x="4452639" y="2331283"/>
                    <a:pt x="4448261" y="2335660"/>
                  </a:cubicBezTo>
                  <a:cubicBezTo>
                    <a:pt x="4443884" y="2340038"/>
                    <a:pt x="4437947" y="2342497"/>
                    <a:pt x="4431756" y="2342497"/>
                  </a:cubicBezTo>
                  <a:lnTo>
                    <a:pt x="23342" y="2342497"/>
                  </a:lnTo>
                  <a:cubicBezTo>
                    <a:pt x="17151" y="2342497"/>
                    <a:pt x="11214" y="2340038"/>
                    <a:pt x="6837" y="2335660"/>
                  </a:cubicBezTo>
                  <a:cubicBezTo>
                    <a:pt x="2459" y="2331283"/>
                    <a:pt x="0" y="2325346"/>
                    <a:pt x="0" y="2319155"/>
                  </a:cubicBezTo>
                  <a:lnTo>
                    <a:pt x="0" y="23342"/>
                  </a:lnTo>
                  <a:cubicBezTo>
                    <a:pt x="0" y="17151"/>
                    <a:pt x="2459" y="11214"/>
                    <a:pt x="6837" y="6837"/>
                  </a:cubicBezTo>
                  <a:cubicBezTo>
                    <a:pt x="11214" y="2459"/>
                    <a:pt x="17151" y="0"/>
                    <a:pt x="233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4455098" cy="23329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867970" lvl="1" indent="-433985" algn="l">
                <a:lnSpc>
                  <a:spcPts val="390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409902" y="5250385"/>
            <a:ext cx="5779960" cy="5779960"/>
          </a:xfrm>
          <a:custGeom>
            <a:avLst/>
            <a:gdLst/>
            <a:ahLst/>
            <a:cxnLst/>
            <a:rect l="l" t="t" r="r" b="b"/>
            <a:pathLst>
              <a:path w="5779960" h="5779960">
                <a:moveTo>
                  <a:pt x="0" y="0"/>
                </a:moveTo>
                <a:lnTo>
                  <a:pt x="5779960" y="0"/>
                </a:lnTo>
                <a:lnTo>
                  <a:pt x="5779960" y="5779960"/>
                </a:lnTo>
                <a:lnTo>
                  <a:pt x="0" y="5779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598338" y="342814"/>
            <a:ext cx="6948991" cy="6948991"/>
          </a:xfrm>
          <a:custGeom>
            <a:avLst/>
            <a:gdLst/>
            <a:ahLst/>
            <a:cxnLst/>
            <a:rect l="l" t="t" r="r" b="b"/>
            <a:pathLst>
              <a:path w="6948991" h="6948991">
                <a:moveTo>
                  <a:pt x="0" y="0"/>
                </a:moveTo>
                <a:lnTo>
                  <a:pt x="6948991" y="0"/>
                </a:lnTo>
                <a:lnTo>
                  <a:pt x="6948991" y="6948991"/>
                </a:lnTo>
                <a:lnTo>
                  <a:pt x="0" y="69489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1038225"/>
            <a:ext cx="13538238" cy="772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0"/>
              </a:lnSpc>
            </a:pPr>
            <a:r>
              <a:rPr lang="en-US" sz="4496">
                <a:solidFill>
                  <a:srgbClr val="000000">
                    <a:alpha val="70980"/>
                  </a:srgbClr>
                </a:solidFill>
                <a:latin typeface="Arial Bold"/>
              </a:rPr>
              <a:t>Economic Resilience</a:t>
            </a:r>
          </a:p>
          <a:p>
            <a:pPr algn="l">
              <a:lnSpc>
                <a:spcPts val="2546"/>
              </a:lnSpc>
            </a:pPr>
            <a:endParaRPr lang="en-US" sz="4496">
              <a:solidFill>
                <a:srgbClr val="000000">
                  <a:alpha val="70980"/>
                </a:srgbClr>
              </a:solidFill>
              <a:latin typeface="Arial Bold"/>
            </a:endParaRPr>
          </a:p>
          <a:p>
            <a:pPr marL="565717" lvl="1" indent="-282859" algn="l">
              <a:lnSpc>
                <a:spcPts val="2546"/>
              </a:lnSpc>
              <a:buFont typeface="Arial"/>
              <a:buChar char="•"/>
            </a:pPr>
            <a:r>
              <a:rPr lang="en-US" sz="2620">
                <a:solidFill>
                  <a:srgbClr val="000000">
                    <a:alpha val="70980"/>
                  </a:srgbClr>
                </a:solidFill>
                <a:latin typeface="Arial"/>
              </a:rPr>
              <a:t>Vineyard Power is working with schools to discuss renewable energy and energy efficiency with a focus on career pathways for older students</a:t>
            </a:r>
          </a:p>
          <a:p>
            <a:pPr algn="l">
              <a:lnSpc>
                <a:spcPts val="2546"/>
              </a:lnSpc>
            </a:pPr>
            <a:endParaRPr lang="en-US" sz="2620">
              <a:solidFill>
                <a:srgbClr val="000000">
                  <a:alpha val="70980"/>
                </a:srgbClr>
              </a:solidFill>
              <a:latin typeface="Arial"/>
            </a:endParaRPr>
          </a:p>
          <a:p>
            <a:pPr marL="565717" lvl="1" indent="-282859" algn="l">
              <a:lnSpc>
                <a:spcPts val="2546"/>
              </a:lnSpc>
              <a:buFont typeface="Arial"/>
              <a:buChar char="•"/>
            </a:pPr>
            <a:r>
              <a:rPr lang="en-US" sz="2620">
                <a:solidFill>
                  <a:srgbClr val="000000">
                    <a:alpha val="70980"/>
                  </a:srgbClr>
                </a:solidFill>
                <a:latin typeface="Arial"/>
              </a:rPr>
              <a:t>Vineyard Power is collaborating with ACE MV to explore the possibility of establishing an on-island certification/training program for HVAC installers.</a:t>
            </a:r>
          </a:p>
          <a:p>
            <a:pPr algn="l">
              <a:lnSpc>
                <a:spcPts val="2546"/>
              </a:lnSpc>
            </a:pPr>
            <a:endParaRPr lang="en-US" sz="2620">
              <a:solidFill>
                <a:srgbClr val="000000">
                  <a:alpha val="70980"/>
                </a:srgbClr>
              </a:solidFill>
              <a:latin typeface="Arial"/>
            </a:endParaRPr>
          </a:p>
          <a:p>
            <a:pPr marL="565717" lvl="1" indent="-282859" algn="l">
              <a:lnSpc>
                <a:spcPts val="2546"/>
              </a:lnSpc>
              <a:buFont typeface="Arial"/>
              <a:buChar char="•"/>
            </a:pPr>
            <a:r>
              <a:rPr lang="en-US" sz="2620">
                <a:solidFill>
                  <a:srgbClr val="000000">
                    <a:alpha val="70980"/>
                  </a:srgbClr>
                </a:solidFill>
                <a:latin typeface="HK Grotesk"/>
              </a:rPr>
              <a:t>Through the MVC an initial analysis was drafted to identify funding needs and potential sustainable finance mechanisms that could be developed (e.g. fee for tourists).</a:t>
            </a:r>
          </a:p>
          <a:p>
            <a:pPr algn="l">
              <a:lnSpc>
                <a:spcPts val="3907"/>
              </a:lnSpc>
            </a:pPr>
            <a:endParaRPr lang="en-US" sz="2620">
              <a:solidFill>
                <a:srgbClr val="000000">
                  <a:alpha val="70980"/>
                </a:srgbClr>
              </a:solidFill>
              <a:latin typeface="HK Grotesk"/>
            </a:endParaRPr>
          </a:p>
          <a:p>
            <a:pPr algn="l">
              <a:lnSpc>
                <a:spcPts val="3907"/>
              </a:lnSpc>
            </a:pPr>
            <a:r>
              <a:rPr lang="en-US" sz="4020">
                <a:solidFill>
                  <a:srgbClr val="000000">
                    <a:alpha val="70980"/>
                  </a:srgbClr>
                </a:solidFill>
                <a:latin typeface="Arial Bold"/>
              </a:rPr>
              <a:t>Public Health and Safety</a:t>
            </a:r>
          </a:p>
          <a:p>
            <a:pPr marL="608896" lvl="1" indent="-304448" algn="l">
              <a:lnSpc>
                <a:spcPts val="2741"/>
              </a:lnSpc>
              <a:buFont typeface="Arial"/>
              <a:buChar char="•"/>
            </a:pPr>
            <a:r>
              <a:rPr lang="en-US" sz="2820">
                <a:solidFill>
                  <a:srgbClr val="000000">
                    <a:alpha val="70980"/>
                  </a:srgbClr>
                </a:solidFill>
                <a:latin typeface="Arial"/>
              </a:rPr>
              <a:t>A climate change sub-committee was established in the Dukes County Health Council to focus on the links between public health and climate change.</a:t>
            </a:r>
          </a:p>
          <a:p>
            <a:pPr algn="l">
              <a:lnSpc>
                <a:spcPts val="2741"/>
              </a:lnSpc>
            </a:pPr>
            <a:endParaRPr lang="en-US" sz="2820">
              <a:solidFill>
                <a:srgbClr val="000000">
                  <a:alpha val="70980"/>
                </a:srgbClr>
              </a:solidFill>
              <a:latin typeface="Arial"/>
            </a:endParaRPr>
          </a:p>
          <a:p>
            <a:pPr marL="608896" lvl="1" indent="-304448" algn="l">
              <a:lnSpc>
                <a:spcPts val="2741"/>
              </a:lnSpc>
              <a:buFont typeface="Arial"/>
              <a:buChar char="•"/>
            </a:pPr>
            <a:r>
              <a:rPr lang="en-US" sz="2820">
                <a:solidFill>
                  <a:srgbClr val="000000">
                    <a:alpha val="70980"/>
                  </a:srgbClr>
                </a:solidFill>
                <a:latin typeface="Arial"/>
              </a:rPr>
              <a:t>A survey of healthcare providers and organizations was completed to understand knowledge and gaps in health impacts of climate change.</a:t>
            </a:r>
          </a:p>
          <a:p>
            <a:pPr algn="l">
              <a:lnSpc>
                <a:spcPts val="2741"/>
              </a:lnSpc>
            </a:pPr>
            <a:endParaRPr lang="en-US" sz="2820">
              <a:solidFill>
                <a:srgbClr val="000000">
                  <a:alpha val="70980"/>
                </a:srgbClr>
              </a:solidFill>
              <a:latin typeface="Arial"/>
            </a:endParaRPr>
          </a:p>
          <a:p>
            <a:pPr marL="608896" lvl="1" indent="-304448" algn="l">
              <a:lnSpc>
                <a:spcPts val="2741"/>
              </a:lnSpc>
              <a:buFont typeface="Arial"/>
              <a:buChar char="•"/>
            </a:pPr>
            <a:r>
              <a:rPr lang="en-US" sz="2820">
                <a:solidFill>
                  <a:srgbClr val="000000">
                    <a:alpha val="70980"/>
                  </a:srgbClr>
                </a:solidFill>
                <a:latin typeface="Arial"/>
              </a:rPr>
              <a:t>Two public talks were carried out linking public health and climate change. One on air quality and one on PFAS</a:t>
            </a:r>
          </a:p>
          <a:p>
            <a:pPr algn="l">
              <a:lnSpc>
                <a:spcPts val="3907"/>
              </a:lnSpc>
            </a:pPr>
            <a:endParaRPr lang="en-US" sz="2820">
              <a:solidFill>
                <a:srgbClr val="000000">
                  <a:alpha val="70980"/>
                </a:srgbClr>
              </a:solidFill>
              <a:latin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8167" y="8772004"/>
            <a:ext cx="13993412" cy="602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7970" lvl="1" indent="-433985" algn="l">
              <a:lnSpc>
                <a:spcPts val="3907"/>
              </a:lnSpc>
              <a:spcBef>
                <a:spcPct val="0"/>
              </a:spcBef>
            </a:pPr>
            <a:r>
              <a:rPr lang="en-US" sz="4020" u="none" strike="noStrike">
                <a:solidFill>
                  <a:srgbClr val="000000">
                    <a:alpha val="60000"/>
                  </a:srgbClr>
                </a:solidFill>
                <a:latin typeface="Arial Bold"/>
              </a:rPr>
              <a:t>Challenges with loss of leads or lack of engagement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9D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6275" y="606445"/>
            <a:ext cx="17074476" cy="8894168"/>
            <a:chOff x="0" y="0"/>
            <a:chExt cx="4496981" cy="23424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6981" cy="2342497"/>
            </a:xfrm>
            <a:custGeom>
              <a:avLst/>
              <a:gdLst/>
              <a:ahLst/>
              <a:cxnLst/>
              <a:rect l="l" t="t" r="r" b="b"/>
              <a:pathLst>
                <a:path w="4496981" h="2342497">
                  <a:moveTo>
                    <a:pt x="23124" y="0"/>
                  </a:moveTo>
                  <a:lnTo>
                    <a:pt x="4473857" y="0"/>
                  </a:lnTo>
                  <a:cubicBezTo>
                    <a:pt x="4479990" y="0"/>
                    <a:pt x="4485872" y="2436"/>
                    <a:pt x="4490208" y="6773"/>
                  </a:cubicBezTo>
                  <a:cubicBezTo>
                    <a:pt x="4494545" y="11110"/>
                    <a:pt x="4496981" y="16991"/>
                    <a:pt x="4496981" y="23124"/>
                  </a:cubicBezTo>
                  <a:lnTo>
                    <a:pt x="4496981" y="2319373"/>
                  </a:lnTo>
                  <a:cubicBezTo>
                    <a:pt x="4496981" y="2332144"/>
                    <a:pt x="4486628" y="2342497"/>
                    <a:pt x="4473857" y="2342497"/>
                  </a:cubicBezTo>
                  <a:lnTo>
                    <a:pt x="23124" y="2342497"/>
                  </a:lnTo>
                  <a:cubicBezTo>
                    <a:pt x="16991" y="2342497"/>
                    <a:pt x="11110" y="2340061"/>
                    <a:pt x="6773" y="2335724"/>
                  </a:cubicBezTo>
                  <a:cubicBezTo>
                    <a:pt x="2436" y="2331387"/>
                    <a:pt x="0" y="2325506"/>
                    <a:pt x="0" y="2319373"/>
                  </a:cubicBezTo>
                  <a:lnTo>
                    <a:pt x="0" y="23124"/>
                  </a:lnTo>
                  <a:cubicBezTo>
                    <a:pt x="0" y="16991"/>
                    <a:pt x="2436" y="11110"/>
                    <a:pt x="6773" y="6773"/>
                  </a:cubicBezTo>
                  <a:cubicBezTo>
                    <a:pt x="11110" y="2436"/>
                    <a:pt x="16991" y="0"/>
                    <a:pt x="231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496981" cy="2361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944107">
            <a:off x="10029994" y="804102"/>
            <a:ext cx="4185629" cy="5444465"/>
          </a:xfrm>
          <a:custGeom>
            <a:avLst/>
            <a:gdLst/>
            <a:ahLst/>
            <a:cxnLst/>
            <a:rect l="l" t="t" r="r" b="b"/>
            <a:pathLst>
              <a:path w="4185629" h="5444465">
                <a:moveTo>
                  <a:pt x="0" y="0"/>
                </a:moveTo>
                <a:lnTo>
                  <a:pt x="4185629" y="0"/>
                </a:lnTo>
                <a:lnTo>
                  <a:pt x="4185629" y="5444464"/>
                </a:lnTo>
                <a:lnTo>
                  <a:pt x="0" y="54444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967282">
            <a:off x="13209674" y="3642894"/>
            <a:ext cx="4212670" cy="5378601"/>
          </a:xfrm>
          <a:custGeom>
            <a:avLst/>
            <a:gdLst/>
            <a:ahLst/>
            <a:cxnLst/>
            <a:rect l="l" t="t" r="r" b="b"/>
            <a:pathLst>
              <a:path w="4212670" h="5378601">
                <a:moveTo>
                  <a:pt x="0" y="0"/>
                </a:moveTo>
                <a:lnTo>
                  <a:pt x="4212670" y="0"/>
                </a:lnTo>
                <a:lnTo>
                  <a:pt x="4212670" y="5378601"/>
                </a:lnTo>
                <a:lnTo>
                  <a:pt x="0" y="53786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127646" y="672500"/>
            <a:ext cx="8706395" cy="85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2"/>
              </a:lnSpc>
            </a:pPr>
            <a:endParaRPr/>
          </a:p>
          <a:p>
            <a:pPr algn="l">
              <a:lnSpc>
                <a:spcPts val="2657"/>
              </a:lnSpc>
            </a:pPr>
            <a:endParaRPr/>
          </a:p>
          <a:p>
            <a:pPr algn="l">
              <a:lnSpc>
                <a:spcPts val="3805"/>
              </a:lnSpc>
            </a:pPr>
            <a:r>
              <a:rPr lang="en-US" sz="4404">
                <a:solidFill>
                  <a:srgbClr val="000000">
                    <a:alpha val="72941"/>
                  </a:srgbClr>
                </a:solidFill>
                <a:latin typeface="Arial Bold"/>
              </a:rPr>
              <a:t>MVP 2.0 </a:t>
            </a:r>
          </a:p>
          <a:p>
            <a:pPr algn="l">
              <a:lnSpc>
                <a:spcPts val="2657"/>
              </a:lnSpc>
            </a:pPr>
            <a:endParaRPr lang="en-US" sz="4404">
              <a:solidFill>
                <a:srgbClr val="000000">
                  <a:alpha val="72941"/>
                </a:srgbClr>
              </a:solidFill>
              <a:latin typeface="Arial Bold"/>
            </a:endParaRPr>
          </a:p>
          <a:p>
            <a:pPr algn="l">
              <a:lnSpc>
                <a:spcPts val="2476"/>
              </a:lnSpc>
            </a:pPr>
            <a:r>
              <a:rPr lang="en-US" sz="2476">
                <a:solidFill>
                  <a:srgbClr val="000000">
                    <a:alpha val="72941"/>
                  </a:srgbClr>
                </a:solidFill>
                <a:latin typeface="Arial"/>
              </a:rPr>
              <a:t>MA Municipal Vulnerability Program: </a:t>
            </a:r>
          </a:p>
          <a:p>
            <a:pPr algn="l">
              <a:lnSpc>
                <a:spcPts val="2476"/>
              </a:lnSpc>
            </a:pPr>
            <a:endParaRPr lang="en-US" sz="2476">
              <a:solidFill>
                <a:srgbClr val="000000">
                  <a:alpha val="72941"/>
                </a:srgbClr>
              </a:solidFill>
              <a:latin typeface="Arial"/>
            </a:endParaRPr>
          </a:p>
          <a:p>
            <a:pPr marL="534775" lvl="1" indent="-267388" algn="l">
              <a:lnSpc>
                <a:spcPts val="2476"/>
              </a:lnSpc>
              <a:buFont typeface="Arial"/>
              <a:buChar char="•"/>
            </a:pPr>
            <a:r>
              <a:rPr lang="en-US" sz="2476">
                <a:solidFill>
                  <a:srgbClr val="000000">
                    <a:alpha val="72941"/>
                  </a:srgbClr>
                </a:solidFill>
                <a:latin typeface="Arial Bold"/>
              </a:rPr>
              <a:t>Second Phase of Program</a:t>
            </a:r>
          </a:p>
          <a:p>
            <a:pPr algn="l">
              <a:lnSpc>
                <a:spcPts val="2476"/>
              </a:lnSpc>
            </a:pPr>
            <a:endParaRPr lang="en-US" sz="2476">
              <a:solidFill>
                <a:srgbClr val="000000">
                  <a:alpha val="72941"/>
                </a:srgbClr>
              </a:solidFill>
              <a:latin typeface="Arial Bold"/>
            </a:endParaRPr>
          </a:p>
          <a:p>
            <a:pPr marL="534775" lvl="1" indent="-267388" algn="l">
              <a:lnSpc>
                <a:spcPts val="2476"/>
              </a:lnSpc>
              <a:buFont typeface="Arial"/>
              <a:buChar char="•"/>
            </a:pPr>
            <a:r>
              <a:rPr lang="en-US" sz="2476">
                <a:solidFill>
                  <a:srgbClr val="000000">
                    <a:alpha val="72941"/>
                  </a:srgbClr>
                </a:solidFill>
                <a:latin typeface="Arial Bold"/>
              </a:rPr>
              <a:t>Will build-off original MVP Workshops and Reports</a:t>
            </a:r>
          </a:p>
          <a:p>
            <a:pPr algn="l">
              <a:lnSpc>
                <a:spcPts val="2476"/>
              </a:lnSpc>
            </a:pPr>
            <a:endParaRPr lang="en-US" sz="2476">
              <a:solidFill>
                <a:srgbClr val="000000">
                  <a:alpha val="72941"/>
                </a:srgbClr>
              </a:solidFill>
              <a:latin typeface="Arial Bold"/>
            </a:endParaRPr>
          </a:p>
          <a:p>
            <a:pPr marL="534775" lvl="1" indent="-267388" algn="l">
              <a:lnSpc>
                <a:spcPts val="2476"/>
              </a:lnSpc>
              <a:buFont typeface="Arial"/>
              <a:buChar char="•"/>
            </a:pPr>
            <a:r>
              <a:rPr lang="en-US" sz="2476">
                <a:solidFill>
                  <a:srgbClr val="000000">
                    <a:alpha val="72941"/>
                  </a:srgbClr>
                </a:solidFill>
                <a:latin typeface="Arial Bold"/>
              </a:rPr>
              <a:t>Review of Actions and Priorities </a:t>
            </a:r>
            <a:r>
              <a:rPr lang="en-US" sz="2476">
                <a:solidFill>
                  <a:srgbClr val="000000">
                    <a:alpha val="72941"/>
                  </a:srgbClr>
                </a:solidFill>
                <a:latin typeface="Arial"/>
              </a:rPr>
              <a:t>with broader community engagement through funding and techncial support to engage more members of the community especially the most vulnerable or those with barriers to engage.</a:t>
            </a:r>
          </a:p>
          <a:p>
            <a:pPr algn="l">
              <a:lnSpc>
                <a:spcPts val="2476"/>
              </a:lnSpc>
            </a:pPr>
            <a:endParaRPr lang="en-US" sz="2476">
              <a:solidFill>
                <a:srgbClr val="000000">
                  <a:alpha val="72941"/>
                </a:srgbClr>
              </a:solidFill>
              <a:latin typeface="Arial"/>
            </a:endParaRPr>
          </a:p>
          <a:p>
            <a:pPr marL="534775" lvl="1" indent="-267388" algn="l">
              <a:lnSpc>
                <a:spcPts val="2476"/>
              </a:lnSpc>
              <a:buFont typeface="Arial"/>
              <a:buChar char="•"/>
            </a:pPr>
            <a:r>
              <a:rPr lang="en-US" sz="2476">
                <a:solidFill>
                  <a:srgbClr val="000000">
                    <a:alpha val="72941"/>
                  </a:srgbClr>
                </a:solidFill>
                <a:latin typeface="Arial Bold"/>
              </a:rPr>
              <a:t>Required Process for Future Funding</a:t>
            </a:r>
            <a:r>
              <a:rPr lang="en-US" sz="2476">
                <a:solidFill>
                  <a:srgbClr val="000000">
                    <a:alpha val="72941"/>
                  </a:srgbClr>
                </a:solidFill>
                <a:latin typeface="Arial"/>
              </a:rPr>
              <a:t> for any towns whose report is 5yrs old or more. (Tisbury, West Tisbury, Chimark this year) </a:t>
            </a:r>
          </a:p>
          <a:p>
            <a:pPr algn="l">
              <a:lnSpc>
                <a:spcPts val="2476"/>
              </a:lnSpc>
            </a:pPr>
            <a:endParaRPr lang="en-US" sz="2476">
              <a:solidFill>
                <a:srgbClr val="000000">
                  <a:alpha val="72941"/>
                </a:srgbClr>
              </a:solidFill>
              <a:latin typeface="Arial"/>
            </a:endParaRPr>
          </a:p>
          <a:p>
            <a:pPr marL="534775" lvl="1" indent="-267388" algn="l">
              <a:lnSpc>
                <a:spcPts val="2476"/>
              </a:lnSpc>
              <a:buFont typeface="Arial"/>
              <a:buChar char="•"/>
            </a:pPr>
            <a:r>
              <a:rPr lang="en-US" sz="2476">
                <a:solidFill>
                  <a:srgbClr val="000000">
                    <a:alpha val="72941"/>
                  </a:srgbClr>
                </a:solidFill>
                <a:latin typeface="Arial"/>
              </a:rPr>
              <a:t>Funding for contractor to facilitate, community engagement events and stipends. 50K to implement immediate action.</a:t>
            </a:r>
          </a:p>
          <a:p>
            <a:pPr algn="l">
              <a:lnSpc>
                <a:spcPts val="2476"/>
              </a:lnSpc>
            </a:pPr>
            <a:endParaRPr lang="en-US" sz="2476">
              <a:solidFill>
                <a:srgbClr val="000000">
                  <a:alpha val="72941"/>
                </a:srgbClr>
              </a:solidFill>
              <a:latin typeface="Arial"/>
            </a:endParaRPr>
          </a:p>
          <a:p>
            <a:pPr marL="534775" lvl="1" indent="-267388" algn="l">
              <a:lnSpc>
                <a:spcPts val="2476"/>
              </a:lnSpc>
              <a:buFont typeface="Arial"/>
              <a:buChar char="•"/>
            </a:pPr>
            <a:r>
              <a:rPr lang="en-US" sz="2476">
                <a:solidFill>
                  <a:srgbClr val="000000">
                    <a:alpha val="72941"/>
                  </a:srgbClr>
                </a:solidFill>
                <a:latin typeface="Arial"/>
              </a:rPr>
              <a:t>MVC is working with your Town Climate Committees to review the process and approach....More Soon! </a:t>
            </a:r>
          </a:p>
          <a:p>
            <a:pPr marL="253052" lvl="1" indent="-126526" algn="l">
              <a:lnSpc>
                <a:spcPts val="1812"/>
              </a:lnSpc>
            </a:pPr>
            <a:r>
              <a:rPr lang="en-US" sz="2097">
                <a:solidFill>
                  <a:srgbClr val="000000">
                    <a:alpha val="72941"/>
                  </a:srgbClr>
                </a:solidFill>
                <a:latin typeface="Arial"/>
              </a:rPr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5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6275" y="696416"/>
            <a:ext cx="16915450" cy="8894168"/>
            <a:chOff x="0" y="0"/>
            <a:chExt cx="4455098" cy="23424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5098" cy="2342497"/>
            </a:xfrm>
            <a:custGeom>
              <a:avLst/>
              <a:gdLst/>
              <a:ahLst/>
              <a:cxnLst/>
              <a:rect l="l" t="t" r="r" b="b"/>
              <a:pathLst>
                <a:path w="4455098" h="2342497">
                  <a:moveTo>
                    <a:pt x="23342" y="0"/>
                  </a:moveTo>
                  <a:lnTo>
                    <a:pt x="4431756" y="0"/>
                  </a:lnTo>
                  <a:cubicBezTo>
                    <a:pt x="4437947" y="0"/>
                    <a:pt x="4443884" y="2459"/>
                    <a:pt x="4448261" y="6837"/>
                  </a:cubicBezTo>
                  <a:cubicBezTo>
                    <a:pt x="4452639" y="11214"/>
                    <a:pt x="4455098" y="17151"/>
                    <a:pt x="4455098" y="23342"/>
                  </a:cubicBezTo>
                  <a:lnTo>
                    <a:pt x="4455098" y="2319155"/>
                  </a:lnTo>
                  <a:cubicBezTo>
                    <a:pt x="4455098" y="2325346"/>
                    <a:pt x="4452639" y="2331283"/>
                    <a:pt x="4448261" y="2335660"/>
                  </a:cubicBezTo>
                  <a:cubicBezTo>
                    <a:pt x="4443884" y="2340038"/>
                    <a:pt x="4437947" y="2342497"/>
                    <a:pt x="4431756" y="2342497"/>
                  </a:cubicBezTo>
                  <a:lnTo>
                    <a:pt x="23342" y="2342497"/>
                  </a:lnTo>
                  <a:cubicBezTo>
                    <a:pt x="17151" y="2342497"/>
                    <a:pt x="11214" y="2340038"/>
                    <a:pt x="6837" y="2335660"/>
                  </a:cubicBezTo>
                  <a:cubicBezTo>
                    <a:pt x="2459" y="2331283"/>
                    <a:pt x="0" y="2325346"/>
                    <a:pt x="0" y="2319155"/>
                  </a:cubicBezTo>
                  <a:lnTo>
                    <a:pt x="0" y="23342"/>
                  </a:lnTo>
                  <a:cubicBezTo>
                    <a:pt x="0" y="17151"/>
                    <a:pt x="2459" y="11214"/>
                    <a:pt x="6837" y="6837"/>
                  </a:cubicBezTo>
                  <a:cubicBezTo>
                    <a:pt x="11214" y="2459"/>
                    <a:pt x="17151" y="0"/>
                    <a:pt x="233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455098" cy="2361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000125"/>
            <a:ext cx="15496590" cy="1415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1"/>
              </a:lnSpc>
            </a:pPr>
            <a:endParaRPr/>
          </a:p>
          <a:p>
            <a:pPr algn="l">
              <a:lnSpc>
                <a:spcPts val="5068"/>
              </a:lnSpc>
            </a:pPr>
            <a:r>
              <a:rPr lang="en-US" sz="4400">
                <a:solidFill>
                  <a:srgbClr val="000000">
                    <a:alpha val="60000"/>
                  </a:srgbClr>
                </a:solidFill>
                <a:latin typeface="Arial Bold"/>
              </a:rPr>
              <a:t>NOAA Regional Resilience Grant Proposal (IRA Funds)</a:t>
            </a:r>
          </a:p>
          <a:p>
            <a:pPr algn="l">
              <a:lnSpc>
                <a:spcPts val="3686"/>
              </a:lnSpc>
            </a:pPr>
            <a:endParaRPr lang="en-US" sz="4400">
              <a:solidFill>
                <a:srgbClr val="000000">
                  <a:alpha val="60000"/>
                </a:srgbClr>
              </a:solidFill>
              <a:latin typeface="Arial Bold"/>
            </a:endParaRPr>
          </a:p>
          <a:p>
            <a:pPr marL="90488" lvl="1" indent="-45244" algn="l">
              <a:lnSpc>
                <a:spcPts val="863"/>
              </a:lnSpc>
            </a:pPr>
            <a:r>
              <a:rPr lang="en-US" sz="750">
                <a:solidFill>
                  <a:srgbClr val="000000">
                    <a:alpha val="60000"/>
                  </a:srgbClr>
                </a:solidFill>
                <a:latin typeface="Arial"/>
              </a:rPr>
              <a:t> 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061732"/>
            <a:ext cx="15854198" cy="7232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0" lvl="1" indent="-345440" algn="l">
              <a:lnSpc>
                <a:spcPts val="3686"/>
              </a:lnSpc>
              <a:buFont typeface="Arial"/>
              <a:buChar char="•"/>
            </a:pPr>
            <a:r>
              <a:rPr lang="en-US" sz="3199" dirty="0">
                <a:solidFill>
                  <a:srgbClr val="000000">
                    <a:alpha val="74902"/>
                  </a:srgbClr>
                </a:solidFill>
                <a:latin typeface="Arial"/>
              </a:rPr>
              <a:t>Letter of Intent Submitted and Approved for Full Proposal Submission</a:t>
            </a:r>
          </a:p>
          <a:p>
            <a:pPr marL="1381760" lvl="1" indent="-690880" algn="l">
              <a:lnSpc>
                <a:spcPts val="3686"/>
              </a:lnSpc>
              <a:buFont typeface="Arial"/>
              <a:buChar char="•"/>
            </a:pPr>
            <a:r>
              <a:rPr lang="en-US" sz="3199" dirty="0">
                <a:solidFill>
                  <a:srgbClr val="000000">
                    <a:alpha val="74902"/>
                  </a:srgbClr>
                </a:solidFill>
                <a:latin typeface="Arial"/>
              </a:rPr>
              <a:t>~600K to support three regionally important areas of MV:</a:t>
            </a:r>
          </a:p>
          <a:p>
            <a:pPr marL="2072640" lvl="3" indent="-518160" algn="l">
              <a:lnSpc>
                <a:spcPts val="3686"/>
              </a:lnSpc>
              <a:buFont typeface="Arial"/>
              <a:buChar char="￭"/>
            </a:pPr>
            <a:r>
              <a:rPr lang="en-US" sz="3199" dirty="0">
                <a:solidFill>
                  <a:srgbClr val="000000">
                    <a:alpha val="74902"/>
                  </a:srgbClr>
                </a:solidFill>
                <a:latin typeface="Arial"/>
              </a:rPr>
              <a:t>Vineyard Haven Harbor</a:t>
            </a:r>
          </a:p>
          <a:p>
            <a:pPr marL="2072640" lvl="3" indent="-518160" algn="l">
              <a:lnSpc>
                <a:spcPts val="3686"/>
              </a:lnSpc>
              <a:buFont typeface="Arial"/>
              <a:buChar char="￭"/>
            </a:pPr>
            <a:r>
              <a:rPr lang="en-US" sz="3199" dirty="0">
                <a:solidFill>
                  <a:srgbClr val="000000">
                    <a:alpha val="74902"/>
                  </a:srgbClr>
                </a:solidFill>
                <a:latin typeface="Arial"/>
              </a:rPr>
              <a:t>State Beach Rd (OB to Edgartown)</a:t>
            </a:r>
          </a:p>
          <a:p>
            <a:pPr marL="2072640" lvl="3" indent="-518160" algn="l">
              <a:lnSpc>
                <a:spcPts val="3686"/>
              </a:lnSpc>
              <a:buFont typeface="Arial"/>
              <a:buChar char="￭"/>
            </a:pPr>
            <a:r>
              <a:rPr lang="en-US" sz="3199" dirty="0">
                <a:solidFill>
                  <a:srgbClr val="000000">
                    <a:alpha val="74902"/>
                  </a:srgbClr>
                </a:solidFill>
                <a:latin typeface="Arial"/>
              </a:rPr>
              <a:t>Menemsha Harbor/Village</a:t>
            </a:r>
          </a:p>
          <a:p>
            <a:pPr algn="l">
              <a:lnSpc>
                <a:spcPts val="3686"/>
              </a:lnSpc>
            </a:pPr>
            <a:endParaRPr lang="en-US" sz="3199" dirty="0">
              <a:solidFill>
                <a:srgbClr val="000000">
                  <a:alpha val="74902"/>
                </a:srgbClr>
              </a:solidFill>
              <a:latin typeface="Arial"/>
            </a:endParaRPr>
          </a:p>
          <a:p>
            <a:pPr marL="690880" lvl="1" indent="-345440" algn="l">
              <a:lnSpc>
                <a:spcPts val="3686"/>
              </a:lnSpc>
              <a:buFont typeface="Arial"/>
              <a:buChar char="•"/>
            </a:pPr>
            <a:r>
              <a:rPr lang="en-US" sz="3199" dirty="0">
                <a:solidFill>
                  <a:srgbClr val="000000">
                    <a:alpha val="74902"/>
                  </a:srgbClr>
                </a:solidFill>
                <a:latin typeface="Arial"/>
              </a:rPr>
              <a:t>Project would include:</a:t>
            </a:r>
          </a:p>
          <a:p>
            <a:pPr marL="2072640" lvl="3" indent="-518160" algn="l">
              <a:lnSpc>
                <a:spcPts val="3686"/>
              </a:lnSpc>
              <a:buFont typeface="Arial"/>
              <a:buChar char="￭"/>
            </a:pPr>
            <a:r>
              <a:rPr lang="en-US" sz="3199" dirty="0">
                <a:solidFill>
                  <a:srgbClr val="000000">
                    <a:alpha val="74902"/>
                  </a:srgbClr>
                </a:solidFill>
                <a:latin typeface="Arial"/>
              </a:rPr>
              <a:t>Long term vulnerability assessments including current use, interactions between sectors, future challenges </a:t>
            </a:r>
          </a:p>
          <a:p>
            <a:pPr marL="2072640" lvl="3" indent="-518160" algn="l">
              <a:lnSpc>
                <a:spcPts val="3686"/>
              </a:lnSpc>
              <a:buFont typeface="Arial"/>
              <a:buChar char="￭"/>
            </a:pPr>
            <a:r>
              <a:rPr lang="en-US" sz="3199" dirty="0">
                <a:solidFill>
                  <a:srgbClr val="000000">
                    <a:alpha val="74902"/>
                  </a:srgbClr>
                </a:solidFill>
                <a:latin typeface="Arial"/>
              </a:rPr>
              <a:t>Community visioning/goals and agreement on specific actions</a:t>
            </a:r>
          </a:p>
          <a:p>
            <a:pPr marL="2072640" lvl="3" indent="-518160" algn="l">
              <a:lnSpc>
                <a:spcPts val="3686"/>
              </a:lnSpc>
              <a:buFont typeface="Arial"/>
              <a:buChar char="￭"/>
            </a:pPr>
            <a:r>
              <a:rPr lang="en-US" sz="3199" dirty="0">
                <a:solidFill>
                  <a:srgbClr val="000000">
                    <a:alpha val="74902"/>
                  </a:srgbClr>
                </a:solidFill>
                <a:latin typeface="Arial"/>
              </a:rPr>
              <a:t>Output: Funding package development including: 1) action design, 2) budget, 3) possible funding streams, 4) community engagement summary </a:t>
            </a:r>
          </a:p>
          <a:p>
            <a:pPr marL="2072640" lvl="3" indent="-518160" algn="l">
              <a:lnSpc>
                <a:spcPts val="3686"/>
              </a:lnSpc>
              <a:buFont typeface="Arial"/>
              <a:buChar char="￭"/>
            </a:pPr>
            <a:r>
              <a:rPr lang="en-US" sz="3199" dirty="0">
                <a:solidFill>
                  <a:srgbClr val="000000">
                    <a:alpha val="74902"/>
                  </a:srgbClr>
                </a:solidFill>
                <a:latin typeface="Arial"/>
              </a:rPr>
              <a:t>Output: Framework for decision making (tool for future use)</a:t>
            </a:r>
          </a:p>
          <a:p>
            <a:pPr marL="2072640" lvl="3" indent="-518160" algn="l">
              <a:lnSpc>
                <a:spcPts val="3686"/>
              </a:lnSpc>
              <a:buFont typeface="Arial"/>
              <a:buChar char="￭"/>
            </a:pPr>
            <a:r>
              <a:rPr lang="en-US" sz="3199" dirty="0">
                <a:solidFill>
                  <a:srgbClr val="000000">
                    <a:alpha val="74902"/>
                  </a:srgbClr>
                </a:solidFill>
                <a:latin typeface="Arial"/>
              </a:rPr>
              <a:t>Technical Support and Training from NOAA </a:t>
            </a:r>
          </a:p>
          <a:p>
            <a:pPr algn="l">
              <a:lnSpc>
                <a:spcPts val="3686"/>
              </a:lnSpc>
            </a:pPr>
            <a:endParaRPr lang="en-US" sz="3199" dirty="0">
              <a:solidFill>
                <a:srgbClr val="000000">
                  <a:alpha val="74902"/>
                </a:srgbClr>
              </a:solidFill>
              <a:latin typeface="Arial"/>
            </a:endParaRPr>
          </a:p>
          <a:p>
            <a:pPr marL="90487" lvl="1" indent="-45244" algn="l">
              <a:lnSpc>
                <a:spcPts val="863"/>
              </a:lnSpc>
            </a:pPr>
            <a:r>
              <a:rPr lang="en-US" sz="749" dirty="0">
                <a:solidFill>
                  <a:srgbClr val="000000">
                    <a:alpha val="74902"/>
                  </a:srgbClr>
                </a:solidFill>
                <a:latin typeface="Arial Bold"/>
              </a:rPr>
              <a:t> 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718712" y="-472784"/>
            <a:ext cx="6463329" cy="11701185"/>
            <a:chOff x="0" y="0"/>
            <a:chExt cx="8617772" cy="15601580"/>
          </a:xfrm>
        </p:grpSpPr>
        <p:sp>
          <p:nvSpPr>
            <p:cNvPr id="8" name="Freeform 8"/>
            <p:cNvSpPr/>
            <p:nvPr/>
          </p:nvSpPr>
          <p:spPr>
            <a:xfrm rot="354625">
              <a:off x="2006741" y="215402"/>
              <a:ext cx="4408654" cy="4358827"/>
            </a:xfrm>
            <a:custGeom>
              <a:avLst/>
              <a:gdLst/>
              <a:ahLst/>
              <a:cxnLst/>
              <a:rect l="l" t="t" r="r" b="b"/>
              <a:pathLst>
                <a:path w="4408654" h="4358827">
                  <a:moveTo>
                    <a:pt x="0" y="0"/>
                  </a:moveTo>
                  <a:lnTo>
                    <a:pt x="4408654" y="0"/>
                  </a:lnTo>
                  <a:lnTo>
                    <a:pt x="4408654" y="4358826"/>
                  </a:lnTo>
                  <a:lnTo>
                    <a:pt x="0" y="4358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t="-50" r="1" b="-109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815223">
              <a:off x="420598" y="11115988"/>
              <a:ext cx="4064994" cy="4064994"/>
            </a:xfrm>
            <a:custGeom>
              <a:avLst/>
              <a:gdLst/>
              <a:ahLst/>
              <a:cxnLst/>
              <a:rect l="l" t="t" r="r" b="b"/>
              <a:pathLst>
                <a:path w="4064994" h="4064994">
                  <a:moveTo>
                    <a:pt x="0" y="0"/>
                  </a:moveTo>
                  <a:lnTo>
                    <a:pt x="4064994" y="0"/>
                  </a:lnTo>
                  <a:lnTo>
                    <a:pt x="4064994" y="4064994"/>
                  </a:lnTo>
                  <a:lnTo>
                    <a:pt x="0" y="4064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8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1254847">
              <a:off x="3828728" y="2699334"/>
              <a:ext cx="4180592" cy="4180592"/>
            </a:xfrm>
            <a:custGeom>
              <a:avLst/>
              <a:gdLst/>
              <a:ahLst/>
              <a:cxnLst/>
              <a:rect l="l" t="t" r="r" b="b"/>
              <a:pathLst>
                <a:path w="4180592" h="4180592">
                  <a:moveTo>
                    <a:pt x="0" y="0"/>
                  </a:moveTo>
                  <a:lnTo>
                    <a:pt x="4180591" y="0"/>
                  </a:lnTo>
                  <a:lnTo>
                    <a:pt x="4180591" y="4180592"/>
                  </a:lnTo>
                  <a:lnTo>
                    <a:pt x="0" y="4180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9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999331">
              <a:off x="2945232" y="5837218"/>
              <a:ext cx="4624678" cy="4572409"/>
            </a:xfrm>
            <a:custGeom>
              <a:avLst/>
              <a:gdLst/>
              <a:ahLst/>
              <a:cxnLst/>
              <a:rect l="l" t="t" r="r" b="b"/>
              <a:pathLst>
                <a:path w="4624678" h="4572409">
                  <a:moveTo>
                    <a:pt x="0" y="0"/>
                  </a:moveTo>
                  <a:lnTo>
                    <a:pt x="4624678" y="0"/>
                  </a:lnTo>
                  <a:lnTo>
                    <a:pt x="4624678" y="4572409"/>
                  </a:lnTo>
                  <a:lnTo>
                    <a:pt x="0" y="4572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8000"/>
              </a:blip>
              <a:stretch>
                <a:fillRect t="-686" r="1" b="-45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726604" y="9412387"/>
              <a:ext cx="2901495" cy="2901495"/>
            </a:xfrm>
            <a:custGeom>
              <a:avLst/>
              <a:gdLst/>
              <a:ahLst/>
              <a:cxnLst/>
              <a:rect l="l" t="t" r="r" b="b"/>
              <a:pathLst>
                <a:path w="2901495" h="2901495">
                  <a:moveTo>
                    <a:pt x="0" y="0"/>
                  </a:moveTo>
                  <a:lnTo>
                    <a:pt x="2901495" y="0"/>
                  </a:lnTo>
                  <a:lnTo>
                    <a:pt x="2901495" y="2901495"/>
                  </a:lnTo>
                  <a:lnTo>
                    <a:pt x="0" y="2901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0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220274" y="11262913"/>
              <a:ext cx="4074593" cy="4074593"/>
            </a:xfrm>
            <a:custGeom>
              <a:avLst/>
              <a:gdLst/>
              <a:ahLst/>
              <a:cxnLst/>
              <a:rect l="l" t="t" r="r" b="b"/>
              <a:pathLst>
                <a:path w="4074593" h="4074593">
                  <a:moveTo>
                    <a:pt x="0" y="0"/>
                  </a:moveTo>
                  <a:lnTo>
                    <a:pt x="4074594" y="0"/>
                  </a:lnTo>
                  <a:lnTo>
                    <a:pt x="4074594" y="4074593"/>
                  </a:lnTo>
                  <a:lnTo>
                    <a:pt x="0" y="4074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2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1524</Words>
  <Application>Microsoft Office PowerPoint</Application>
  <PresentationFormat>Custom</PresentationFormat>
  <Paragraphs>186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Open Sans Italics</vt:lpstr>
      <vt:lpstr>HK Grotesk Bold</vt:lpstr>
      <vt:lpstr>Arial</vt:lpstr>
      <vt:lpstr>Calibri</vt:lpstr>
      <vt:lpstr>Arial Bold</vt:lpstr>
      <vt:lpstr>HK Grotesk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Nov2023 SB Presentation</dc:title>
  <dc:creator>liz.durkee</dc:creator>
  <cp:lastModifiedBy>Elizabeth Durkee</cp:lastModifiedBy>
  <cp:revision>4</cp:revision>
  <dcterms:created xsi:type="dcterms:W3CDTF">2006-08-16T00:00:00Z</dcterms:created>
  <dcterms:modified xsi:type="dcterms:W3CDTF">2023-11-21T13:02:46Z</dcterms:modified>
  <dc:identifier>DAFwVTd2tlg</dc:identifier>
</cp:coreProperties>
</file>