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ZRBDD0zDYMOKKJvpbG5dnAa/u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5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45d354a97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45d354a978_0_0: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endParaRPr/>
          </a:p>
        </p:txBody>
      </p:sp>
      <p:sp>
        <p:nvSpPr>
          <p:cNvPr id="81" name="Google Shape;81;g145d354a978_0_0: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Review Actions</a:t>
            </a:r>
            <a:endParaRPr/>
          </a:p>
        </p:txBody>
      </p:sp>
      <p:sp>
        <p:nvSpPr>
          <p:cNvPr id="160" name="Google Shape;1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Review Actions</a:t>
            </a:r>
            <a:endParaRPr/>
          </a:p>
        </p:txBody>
      </p:sp>
      <p:sp>
        <p:nvSpPr>
          <p:cNvPr id="167" name="Google Shape;16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e40d7a53c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Overview of Goals/Actions</a:t>
            </a:r>
            <a:endParaRPr/>
          </a:p>
        </p:txBody>
      </p:sp>
      <p:sp>
        <p:nvSpPr>
          <p:cNvPr id="174" name="Google Shape;174;gfe40d7a53c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d7bad503a_1_7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11d7bad503a_1_782: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US"/>
              <a:t>MVC (through Climate and Energy Planner positions) will coordinate and track implementation progress.   Information and progress will be housed on the website where you can also download the plan.</a:t>
            </a:r>
            <a:endParaRPr/>
          </a:p>
        </p:txBody>
      </p:sp>
      <p:sp>
        <p:nvSpPr>
          <p:cNvPr id="186" name="Google Shape;186;g11d7bad503a_1_782: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63ccd353bd943bb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763ccd353bd943bb_0: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US"/>
              <a:t>First we want to say thank you to you and all the town staff who participated throughout this process.  This was a hugely collaborative effort and successful because of the dedication of everyone involved including a strong representation from the climate/energy committee(s) on our steering committee and many town staff/committee members on various working groups. We’re here to present the results of this effort and discuss our next steps and how we will continue working with your town into implementation.  There’s so much in the plan so we’ll be showing you examples of various pages but we hope you’ll take time to look through it to get better feel for it.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MASTER PLANNING</a:t>
            </a:r>
            <a:endParaRPr/>
          </a:p>
          <a:p>
            <a:pPr marL="0" lvl="0" indent="0" algn="l" rtl="0">
              <a:lnSpc>
                <a:spcPct val="100000"/>
              </a:lnSpc>
              <a:spcBef>
                <a:spcPts val="0"/>
              </a:spcBef>
              <a:spcAft>
                <a:spcPts val="0"/>
              </a:spcAft>
              <a:buSzPts val="1400"/>
              <a:buNone/>
            </a:pPr>
            <a:endParaRPr/>
          </a:p>
        </p:txBody>
      </p:sp>
      <p:sp>
        <p:nvSpPr>
          <p:cNvPr id="91" name="Google Shape;91;g763ccd353bd943bb_0: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Here’s an outline of the plan.  We’ll be walking mainly through the thematic group actions and ways for town collaboration.  However we’ll show you various other components as we go through like this timeline of regional island climate milestones and this one which describes the tremendous community engagement through this process including 40 planning group meetings, presenting to 93 town staff to get feedback, 19 monthly outreach events, and climate action week with over 40 events and over 1400 participants.</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1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The bulk of the plan presents the thematic planning area sections.  We had six thematic areas listed here and each section includes:</a:t>
            </a:r>
            <a:endParaRPr/>
          </a:p>
          <a:p>
            <a:pPr marL="0" lvl="0" indent="0" algn="l" rtl="0">
              <a:lnSpc>
                <a:spcPct val="100000"/>
              </a:lnSpc>
              <a:spcBef>
                <a:spcPts val="0"/>
              </a:spcBef>
              <a:spcAft>
                <a:spcPts val="0"/>
              </a:spcAft>
              <a:buNone/>
            </a:pPr>
            <a:r>
              <a:rPr lang="en-US"/>
              <a:t>description and impacts of concern to the island</a:t>
            </a:r>
            <a:endParaRPr/>
          </a:p>
          <a:p>
            <a:pPr marL="0" lvl="0" indent="0" algn="l" rtl="0">
              <a:lnSpc>
                <a:spcPct val="100000"/>
              </a:lnSpc>
              <a:spcBef>
                <a:spcPts val="0"/>
              </a:spcBef>
              <a:spcAft>
                <a:spcPts val="0"/>
              </a:spcAft>
              <a:buNone/>
            </a:pPr>
            <a:r>
              <a:rPr lang="en-US"/>
              <a:t>what’s happening now - such as 3-5 ft lost - </a:t>
            </a:r>
            <a:endParaRPr/>
          </a:p>
          <a:p>
            <a:pPr marL="0" lvl="0" indent="0" algn="l" rtl="0">
              <a:lnSpc>
                <a:spcPct val="100000"/>
              </a:lnSpc>
              <a:spcBef>
                <a:spcPts val="0"/>
              </a:spcBef>
              <a:spcAft>
                <a:spcPts val="0"/>
              </a:spcAft>
              <a:buNone/>
            </a:pPr>
            <a:r>
              <a:rPr lang="en-US"/>
              <a:t>equity considerations and questions we need to consider as a community such as - should we allow building in aeras we know will be unsafe in the future?</a:t>
            </a:r>
            <a:endParaRPr/>
          </a:p>
          <a:p>
            <a:pPr marL="0" lvl="0" indent="0" algn="l" rtl="0">
              <a:lnSpc>
                <a:spcPct val="100000"/>
              </a:lnSpc>
              <a:spcBef>
                <a:spcPts val="0"/>
              </a:spcBef>
              <a:spcAft>
                <a:spcPts val="0"/>
              </a:spcAft>
              <a:buNone/>
            </a:pPr>
            <a:r>
              <a:rPr lang="en-US"/>
              <a:t>what we want to accomplish by 2040 and how we’re going to track our success</a:t>
            </a:r>
            <a:endParaRPr/>
          </a:p>
          <a:p>
            <a:pPr marL="0" lvl="0" indent="0" algn="l" rtl="0">
              <a:lnSpc>
                <a:spcPct val="100000"/>
              </a:lnSpc>
              <a:spcBef>
                <a:spcPts val="0"/>
              </a:spcBef>
              <a:spcAft>
                <a:spcPts val="0"/>
              </a:spcAft>
              <a:buNone/>
            </a:pPr>
            <a:r>
              <a:rPr lang="en-US"/>
              <a:t>All of our 3-10 year objectives, actions, leads, and general costs</a:t>
            </a:r>
            <a:endParaRPr/>
          </a:p>
          <a:p>
            <a:pPr marL="0" lvl="0" indent="0" algn="l" rtl="0">
              <a:lnSpc>
                <a:spcPct val="100000"/>
              </a:lnSpc>
              <a:spcBef>
                <a:spcPts val="0"/>
              </a:spcBef>
              <a:spcAft>
                <a:spcPts val="0"/>
              </a:spcAft>
              <a:buNone/>
            </a:pPr>
            <a:r>
              <a:rPr lang="en-US"/>
              <a:t>Maybe here we provide some statistics that might hit home:</a:t>
            </a:r>
            <a:endParaRPr/>
          </a:p>
          <a:p>
            <a:pPr marL="457200" lvl="0" indent="-317500" algn="l" rtl="0">
              <a:lnSpc>
                <a:spcPct val="100000"/>
              </a:lnSpc>
              <a:spcBef>
                <a:spcPts val="0"/>
              </a:spcBef>
              <a:spcAft>
                <a:spcPts val="0"/>
              </a:spcAft>
              <a:buSzPts val="1400"/>
              <a:buChar char="●"/>
            </a:pPr>
            <a:r>
              <a:rPr lang="en-US"/>
              <a:t>3-5 ft - average amount south short beaches move inland per year - Lucy/Squibby, South Beach considerations</a:t>
            </a:r>
            <a:endParaRPr/>
          </a:p>
          <a:p>
            <a:pPr marL="457200" lvl="0" indent="-317500" algn="l" rtl="0">
              <a:spcBef>
                <a:spcPts val="0"/>
              </a:spcBef>
              <a:spcAft>
                <a:spcPts val="0"/>
              </a:spcAft>
              <a:buClr>
                <a:schemeClr val="dk1"/>
              </a:buClr>
              <a:buSzPts val="1400"/>
              <a:buChar char="●"/>
            </a:pPr>
            <a:r>
              <a:rPr lang="en-US"/>
              <a:t>7400 houses and 9000 new guest house could be built out with current zoning and available land</a:t>
            </a:r>
            <a:endParaRPr/>
          </a:p>
          <a:p>
            <a:pPr marL="457200" lvl="0" indent="-317500" algn="l" rtl="0">
              <a:spcBef>
                <a:spcPts val="0"/>
              </a:spcBef>
              <a:spcAft>
                <a:spcPts val="0"/>
              </a:spcAft>
              <a:buClr>
                <a:schemeClr val="dk1"/>
              </a:buClr>
              <a:buSzPts val="1400"/>
              <a:buChar char="●"/>
            </a:pPr>
            <a:r>
              <a:rPr lang="en-US"/>
              <a:t>313 building will be permanently flooded by 2050 due to SLR and storm surge</a:t>
            </a:r>
            <a:endParaRPr/>
          </a:p>
          <a:p>
            <a:pPr marL="457200" lvl="0" indent="-317500" algn="l" rtl="0">
              <a:lnSpc>
                <a:spcPct val="100000"/>
              </a:lnSpc>
              <a:spcBef>
                <a:spcPts val="0"/>
              </a:spcBef>
              <a:spcAft>
                <a:spcPts val="0"/>
              </a:spcAft>
              <a:buSzPts val="1400"/>
              <a:buChar char="●"/>
            </a:pPr>
            <a:r>
              <a:rPr lang="en-US"/>
              <a:t>28 critical facilities in the flood zone (hospital, ferries, packers fuel) and 3 of 4 access roads to hospital are in flood zone with 4th being inundated in cat 4 hurricane (BTW - we haven’t had a big hurricane since 1954 - so we’re due)</a:t>
            </a:r>
            <a:endParaRPr/>
          </a:p>
          <a:p>
            <a:pPr marL="457200" lvl="0" indent="-317500" algn="l" rtl="0">
              <a:lnSpc>
                <a:spcPct val="100000"/>
              </a:lnSpc>
              <a:spcBef>
                <a:spcPts val="0"/>
              </a:spcBef>
              <a:spcAft>
                <a:spcPts val="0"/>
              </a:spcAft>
              <a:buSzPts val="1400"/>
              <a:buChar char="●"/>
            </a:pPr>
            <a:r>
              <a:rPr lang="en-US"/>
              <a:t>1700+ SSA cancellations due to bad weather from 2018 - 2020</a:t>
            </a:r>
            <a:endParaRPr/>
          </a:p>
          <a:p>
            <a:pPr marL="457200" lvl="0" indent="-317500" algn="l" rtl="0">
              <a:lnSpc>
                <a:spcPct val="100000"/>
              </a:lnSpc>
              <a:spcBef>
                <a:spcPts val="0"/>
              </a:spcBef>
              <a:spcAft>
                <a:spcPts val="0"/>
              </a:spcAft>
              <a:buSzPts val="1400"/>
              <a:buChar char="●"/>
            </a:pPr>
            <a:r>
              <a:rPr lang="en-US"/>
              <a:t>19.4 million to export just food waste off island between 2020 and 2040</a:t>
            </a:r>
            <a:endParaRPr/>
          </a:p>
          <a:p>
            <a:pPr marL="457200" lvl="0" indent="-317500" algn="l" rtl="0">
              <a:lnSpc>
                <a:spcPct val="100000"/>
              </a:lnSpc>
              <a:spcBef>
                <a:spcPts val="0"/>
              </a:spcBef>
              <a:spcAft>
                <a:spcPts val="0"/>
              </a:spcAft>
              <a:buSzPts val="1400"/>
              <a:buChar char="●"/>
            </a:pPr>
            <a:r>
              <a:rPr lang="en-US"/>
              <a:t>Only 4-7% of food we eat comes from the island and we only have about 2-day supply of food if there is an emergency</a:t>
            </a:r>
            <a:endParaRPr/>
          </a:p>
          <a:p>
            <a:pPr marL="914400" lvl="1" indent="-228600" algn="l" rtl="0">
              <a:lnSpc>
                <a:spcPct val="100000"/>
              </a:lnSpc>
              <a:spcBef>
                <a:spcPts val="0"/>
              </a:spcBef>
              <a:spcAft>
                <a:spcPts val="0"/>
              </a:spcAft>
              <a:buSzPts val="1400"/>
              <a:buNone/>
            </a:pPr>
            <a:endParaRPr/>
          </a:p>
          <a:p>
            <a:pPr marL="914400" lvl="1" indent="-228600" algn="l" rtl="0">
              <a:lnSpc>
                <a:spcPct val="100000"/>
              </a:lnSpc>
              <a:spcBef>
                <a:spcPts val="0"/>
              </a:spcBef>
              <a:spcAft>
                <a:spcPts val="0"/>
              </a:spcAft>
              <a:buSzPts val="1400"/>
              <a:buNone/>
            </a:pPr>
            <a:endParaRPr/>
          </a:p>
        </p:txBody>
      </p:sp>
      <p:sp>
        <p:nvSpPr>
          <p:cNvPr id="105" name="Google Shape;1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63ccd353bd943bb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Alot of government</a:t>
            </a:r>
            <a:endParaRPr/>
          </a:p>
        </p:txBody>
      </p:sp>
      <p:sp>
        <p:nvSpPr>
          <p:cNvPr id="120" name="Google Shape;120;g763ccd353bd943bb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Review Actions</a:t>
            </a:r>
            <a:endParaRPr/>
          </a:p>
        </p:txBody>
      </p:sp>
      <p:sp>
        <p:nvSpPr>
          <p:cNvPr id="139" name="Google Shape;13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Review Actions</a:t>
            </a:r>
            <a:endParaRPr/>
          </a:p>
        </p:txBody>
      </p:sp>
      <p:sp>
        <p:nvSpPr>
          <p:cNvPr id="146" name="Google Shape;14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We will lose property and property tax income that we need to start thinking about.</a:t>
            </a:r>
            <a:endParaRPr/>
          </a:p>
        </p:txBody>
      </p:sp>
      <p:sp>
        <p:nvSpPr>
          <p:cNvPr id="153" name="Google Shape;1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 name="Google Shape;28;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2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2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22"/>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4"/>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2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a:spLocks noGrp="1"/>
          </p:cNvSpPr>
          <p:nvPr>
            <p:ph type="pic" idx="2"/>
          </p:nvPr>
        </p:nvSpPr>
        <p:spPr>
          <a:xfrm>
            <a:off x="1792288" y="612775"/>
            <a:ext cx="5486400" cy="4114800"/>
          </a:xfrm>
          <a:prstGeom prst="rect">
            <a:avLst/>
          </a:prstGeom>
          <a:noFill/>
          <a:ln>
            <a:noFill/>
          </a:ln>
        </p:spPr>
      </p:sp>
      <p:sp>
        <p:nvSpPr>
          <p:cNvPr id="62" name="Google Shape;62;p2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82"/>
        <p:cNvGrpSpPr/>
        <p:nvPr/>
      </p:nvGrpSpPr>
      <p:grpSpPr>
        <a:xfrm>
          <a:off x="0" y="0"/>
          <a:ext cx="0" cy="0"/>
          <a:chOff x="0" y="0"/>
          <a:chExt cx="0" cy="0"/>
        </a:xfrm>
      </p:grpSpPr>
      <p:sp>
        <p:nvSpPr>
          <p:cNvPr id="83" name="Google Shape;83;g145d354a978_0_0"/>
          <p:cNvSpPr txBox="1"/>
          <p:nvPr/>
        </p:nvSpPr>
        <p:spPr>
          <a:xfrm>
            <a:off x="549622" y="1862518"/>
            <a:ext cx="8594378" cy="1947600"/>
          </a:xfrm>
          <a:prstGeom prst="rect">
            <a:avLst/>
          </a:prstGeom>
          <a:noFill/>
          <a:ln>
            <a:noFill/>
          </a:ln>
        </p:spPr>
        <p:txBody>
          <a:bodyPr spcFirstLastPara="1" wrap="square" lIns="137150" tIns="68550" rIns="137150" bIns="68550" anchor="b" anchorCtr="0">
            <a:normAutofit/>
          </a:bodyPr>
          <a:lstStyle/>
          <a:p>
            <a:pPr marL="0" marR="0" lvl="0" indent="0" algn="ctr" rtl="0">
              <a:lnSpc>
                <a:spcPct val="90000"/>
              </a:lnSpc>
              <a:spcBef>
                <a:spcPts val="1100"/>
              </a:spcBef>
              <a:spcAft>
                <a:spcPts val="0"/>
              </a:spcAft>
              <a:buClr>
                <a:srgbClr val="000000"/>
              </a:buClr>
              <a:buSzPts val="7700"/>
              <a:buFont typeface="Arial"/>
              <a:buNone/>
            </a:pPr>
            <a:r>
              <a:rPr lang="en-US" sz="7700" b="0" i="1" u="none" strike="noStrike" cap="none">
                <a:solidFill>
                  <a:schemeClr val="lt1"/>
                </a:solidFill>
                <a:latin typeface="Calibri"/>
                <a:ea typeface="Calibri"/>
                <a:cs typeface="Calibri"/>
                <a:sym typeface="Calibri"/>
              </a:rPr>
              <a:t>Climate Action Plan</a:t>
            </a:r>
            <a:endParaRPr sz="1400" b="0" i="0" u="none" strike="noStrike" cap="none">
              <a:solidFill>
                <a:srgbClr val="000000"/>
              </a:solidFill>
              <a:latin typeface="Arial"/>
              <a:ea typeface="Arial"/>
              <a:cs typeface="Arial"/>
              <a:sym typeface="Arial"/>
            </a:endParaRPr>
          </a:p>
        </p:txBody>
      </p:sp>
      <p:pic>
        <p:nvPicPr>
          <p:cNvPr id="84" name="Google Shape;84;g145d354a978_0_0"/>
          <p:cNvPicPr preferRelativeResize="0"/>
          <p:nvPr/>
        </p:nvPicPr>
        <p:blipFill rotWithShape="1">
          <a:blip r:embed="rId3">
            <a:alphaModFix/>
          </a:blip>
          <a:srcRect/>
          <a:stretch/>
        </p:blipFill>
        <p:spPr>
          <a:xfrm>
            <a:off x="9910685" y="180067"/>
            <a:ext cx="7680735" cy="9926866"/>
          </a:xfrm>
          <a:prstGeom prst="rect">
            <a:avLst/>
          </a:prstGeom>
          <a:noFill/>
          <a:ln>
            <a:noFill/>
          </a:ln>
        </p:spPr>
      </p:pic>
      <p:pic>
        <p:nvPicPr>
          <p:cNvPr id="85" name="Google Shape;85;g145d354a978_0_0"/>
          <p:cNvPicPr preferRelativeResize="0"/>
          <p:nvPr/>
        </p:nvPicPr>
        <p:blipFill rotWithShape="1">
          <a:blip r:embed="rId4">
            <a:alphaModFix/>
          </a:blip>
          <a:srcRect/>
          <a:stretch/>
        </p:blipFill>
        <p:spPr>
          <a:xfrm>
            <a:off x="272675" y="8090825"/>
            <a:ext cx="1810700" cy="1777075"/>
          </a:xfrm>
          <a:prstGeom prst="rect">
            <a:avLst/>
          </a:prstGeom>
          <a:noFill/>
          <a:ln>
            <a:noFill/>
          </a:ln>
        </p:spPr>
      </p:pic>
      <p:pic>
        <p:nvPicPr>
          <p:cNvPr id="86" name="Google Shape;86;g145d354a978_0_0"/>
          <p:cNvPicPr preferRelativeResize="0"/>
          <p:nvPr/>
        </p:nvPicPr>
        <p:blipFill rotWithShape="1">
          <a:blip r:embed="rId5">
            <a:alphaModFix/>
          </a:blip>
          <a:srcRect/>
          <a:stretch/>
        </p:blipFill>
        <p:spPr>
          <a:xfrm>
            <a:off x="890227" y="4382437"/>
            <a:ext cx="8253773" cy="1692650"/>
          </a:xfrm>
          <a:prstGeom prst="rect">
            <a:avLst/>
          </a:prstGeom>
          <a:noFill/>
          <a:ln>
            <a:noFill/>
          </a:ln>
        </p:spPr>
      </p:pic>
      <p:sp>
        <p:nvSpPr>
          <p:cNvPr id="87" name="Google Shape;87;g145d354a978_0_0"/>
          <p:cNvSpPr txBox="1"/>
          <p:nvPr/>
        </p:nvSpPr>
        <p:spPr>
          <a:xfrm>
            <a:off x="828456" y="9387769"/>
            <a:ext cx="9144000"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7700"/>
              <a:buFont typeface="Arial"/>
              <a:buNone/>
            </a:pPr>
            <a:r>
              <a:rPr lang="en-US" sz="2800" b="1" i="0" u="none" strike="noStrike" cap="none">
                <a:solidFill>
                  <a:schemeClr val="lt1"/>
                </a:solidFill>
                <a:latin typeface="Calibri"/>
                <a:ea typeface="Calibri"/>
                <a:cs typeface="Calibri"/>
                <a:sym typeface="Calibri"/>
              </a:rPr>
              <a:t>October 2021 – August 2022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161"/>
        <p:cNvGrpSpPr/>
        <p:nvPr/>
      </p:nvGrpSpPr>
      <p:grpSpPr>
        <a:xfrm>
          <a:off x="0" y="0"/>
          <a:ext cx="0" cy="0"/>
          <a:chOff x="0" y="0"/>
          <a:chExt cx="0" cy="0"/>
        </a:xfrm>
      </p:grpSpPr>
      <p:pic>
        <p:nvPicPr>
          <p:cNvPr id="162" name="Google Shape;162;p32"/>
          <p:cNvPicPr preferRelativeResize="0"/>
          <p:nvPr/>
        </p:nvPicPr>
        <p:blipFill rotWithShape="1">
          <a:blip r:embed="rId3">
            <a:alphaModFix/>
          </a:blip>
          <a:srcRect/>
          <a:stretch/>
        </p:blipFill>
        <p:spPr>
          <a:xfrm>
            <a:off x="10276390" y="1294897"/>
            <a:ext cx="6854031" cy="6854031"/>
          </a:xfrm>
          <a:prstGeom prst="rect">
            <a:avLst/>
          </a:prstGeom>
          <a:noFill/>
          <a:ln>
            <a:noFill/>
          </a:ln>
        </p:spPr>
      </p:pic>
      <p:sp>
        <p:nvSpPr>
          <p:cNvPr id="163" name="Google Shape;163;p32"/>
          <p:cNvSpPr txBox="1"/>
          <p:nvPr/>
        </p:nvSpPr>
        <p:spPr>
          <a:xfrm>
            <a:off x="730175" y="882975"/>
            <a:ext cx="9099000" cy="7931100"/>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90000"/>
              </a:lnSpc>
              <a:spcBef>
                <a:spcPts val="0"/>
              </a:spcBef>
              <a:spcAft>
                <a:spcPts val="0"/>
              </a:spcAft>
              <a:buClr>
                <a:srgbClr val="000000"/>
              </a:buClr>
              <a:buSzPct val="100000"/>
              <a:buFont typeface="Arial"/>
              <a:buNone/>
            </a:pPr>
            <a:br>
              <a:rPr lang="en-US" sz="3000" b="0" i="0" u="none" strike="noStrike" cap="none">
                <a:solidFill>
                  <a:srgbClr val="FFFFFF"/>
                </a:solidFill>
                <a:latin typeface="Arial"/>
                <a:ea typeface="Arial"/>
                <a:cs typeface="Arial"/>
                <a:sym typeface="Arial"/>
              </a:rPr>
            </a:br>
            <a:endParaRPr sz="3000" b="0"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br>
              <a:rPr lang="en-US" sz="3000" b="0" i="0" u="none" strike="noStrike" cap="none">
                <a:solidFill>
                  <a:srgbClr val="FFFFFF"/>
                </a:solidFill>
                <a:latin typeface="Arial"/>
                <a:ea typeface="Arial"/>
                <a:cs typeface="Arial"/>
                <a:sym typeface="Arial"/>
              </a:rPr>
            </a:br>
            <a:r>
              <a:rPr lang="en-US" sz="5800" b="1" i="0" u="none" strike="noStrike" cap="none">
                <a:solidFill>
                  <a:srgbClr val="FFFFFF"/>
                </a:solidFill>
                <a:latin typeface="Arial"/>
                <a:ea typeface="Arial"/>
                <a:cs typeface="Arial"/>
                <a:sym typeface="Arial"/>
              </a:rPr>
              <a:t>Food Security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endParaRPr sz="5800" b="1"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r>
              <a:rPr lang="en-US" sz="4600" b="0" i="0" u="none" strike="noStrike" cap="none">
                <a:solidFill>
                  <a:srgbClr val="FFFFFF"/>
                </a:solidFill>
                <a:latin typeface="Arial"/>
                <a:ea typeface="Arial"/>
                <a:cs typeface="Arial"/>
                <a:sym typeface="Arial"/>
              </a:rPr>
              <a:t>Actions include </a:t>
            </a:r>
            <a:endParaRPr sz="4600" b="0" i="0" u="none" strike="noStrike" cap="none">
              <a:solidFill>
                <a:srgbClr val="FFFFFF"/>
              </a:solidFill>
              <a:latin typeface="Arial"/>
              <a:ea typeface="Arial"/>
              <a:cs typeface="Arial"/>
              <a:sym typeface="Arial"/>
            </a:endParaRPr>
          </a:p>
          <a:p>
            <a:pPr marL="685800" marR="0" lvl="0" indent="-685800" algn="l" rtl="0">
              <a:lnSpc>
                <a:spcPct val="90000"/>
              </a:lnSpc>
              <a:spcBef>
                <a:spcPts val="600"/>
              </a:spcBef>
              <a:spcAft>
                <a:spcPts val="0"/>
              </a:spcAft>
              <a:buClr>
                <a:srgbClr val="FFFFFF"/>
              </a:buClr>
              <a:buSzPct val="100000"/>
              <a:buFont typeface="Arial"/>
              <a:buChar char="•"/>
            </a:pPr>
            <a:r>
              <a:rPr lang="en-US" sz="4600" b="0" i="0" u="none" strike="noStrike" cap="none">
                <a:solidFill>
                  <a:srgbClr val="FFFFFF"/>
                </a:solidFill>
                <a:latin typeface="Arial"/>
                <a:ea typeface="Arial"/>
                <a:cs typeface="Arial"/>
                <a:sym typeface="Arial"/>
              </a:rPr>
              <a:t>improving Northeast-based supply chains that minimize risk of disruptions</a:t>
            </a:r>
            <a:endParaRPr sz="4600" b="0" i="0" u="none" strike="noStrike" cap="none">
              <a:solidFill>
                <a:srgbClr val="FFFFFF"/>
              </a:solidFill>
              <a:latin typeface="Arial"/>
              <a:ea typeface="Arial"/>
              <a:cs typeface="Arial"/>
              <a:sym typeface="Arial"/>
            </a:endParaRPr>
          </a:p>
          <a:p>
            <a:pPr marL="685800" marR="0" lvl="0" indent="-685800" algn="l" rtl="0">
              <a:lnSpc>
                <a:spcPct val="90000"/>
              </a:lnSpc>
              <a:spcBef>
                <a:spcPts val="600"/>
              </a:spcBef>
              <a:spcAft>
                <a:spcPts val="0"/>
              </a:spcAft>
              <a:buClr>
                <a:srgbClr val="FFFFFF"/>
              </a:buClr>
              <a:buSzPct val="100000"/>
              <a:buFont typeface="Arial"/>
              <a:buChar char="•"/>
            </a:pPr>
            <a:r>
              <a:rPr lang="en-US" sz="4600" b="0" i="0" u="none" strike="noStrike" cap="none">
                <a:solidFill>
                  <a:schemeClr val="lt1"/>
                </a:solidFill>
                <a:latin typeface="Arial"/>
                <a:ea typeface="Arial"/>
                <a:cs typeface="Arial"/>
                <a:sym typeface="Arial"/>
              </a:rPr>
              <a:t>developing standards for climate-friendly farming practices; </a:t>
            </a:r>
            <a:endParaRPr sz="4600" b="0" i="0" u="none" strike="noStrike" cap="none">
              <a:solidFill>
                <a:schemeClr val="lt1"/>
              </a:solidFill>
              <a:latin typeface="Arial"/>
              <a:ea typeface="Arial"/>
              <a:cs typeface="Arial"/>
              <a:sym typeface="Arial"/>
            </a:endParaRPr>
          </a:p>
          <a:p>
            <a:pPr marL="685800" marR="0" lvl="0" indent="-685800" algn="l" rtl="0">
              <a:lnSpc>
                <a:spcPct val="90000"/>
              </a:lnSpc>
              <a:spcBef>
                <a:spcPts val="600"/>
              </a:spcBef>
              <a:spcAft>
                <a:spcPts val="0"/>
              </a:spcAft>
              <a:buClr>
                <a:schemeClr val="lt1"/>
              </a:buClr>
              <a:buSzPct val="100000"/>
              <a:buFont typeface="Arial"/>
              <a:buChar char="•"/>
            </a:pPr>
            <a:r>
              <a:rPr lang="en-US" sz="4600" b="0" i="0" u="none" strike="noStrike" cap="none">
                <a:solidFill>
                  <a:schemeClr val="lt1"/>
                </a:solidFill>
                <a:latin typeface="Arial"/>
                <a:ea typeface="Arial"/>
                <a:cs typeface="Arial"/>
                <a:sym typeface="Arial"/>
              </a:rPr>
              <a:t>increase aquaculture production and local purchase of local seafood</a:t>
            </a:r>
            <a:endParaRPr sz="4600" b="0" i="0" u="none" strike="noStrike" cap="none">
              <a:solidFill>
                <a:schemeClr val="lt1"/>
              </a:solidFill>
              <a:latin typeface="Arial"/>
              <a:ea typeface="Arial"/>
              <a:cs typeface="Arial"/>
              <a:sym typeface="Arial"/>
            </a:endParaRPr>
          </a:p>
          <a:p>
            <a:pPr marL="685800" marR="0" lvl="0" indent="-685800" algn="l" rtl="0">
              <a:lnSpc>
                <a:spcPct val="90000"/>
              </a:lnSpc>
              <a:spcBef>
                <a:spcPts val="600"/>
              </a:spcBef>
              <a:spcAft>
                <a:spcPts val="0"/>
              </a:spcAft>
              <a:buClr>
                <a:schemeClr val="lt1"/>
              </a:buClr>
              <a:buSzPct val="100000"/>
              <a:buFont typeface="Arial"/>
              <a:buChar char="•"/>
            </a:pPr>
            <a:r>
              <a:rPr lang="en-US" sz="4600" b="0" i="0" u="none" strike="noStrike" cap="none">
                <a:solidFill>
                  <a:srgbClr val="FFFFFF"/>
                </a:solidFill>
                <a:latin typeface="Arial"/>
                <a:ea typeface="Arial"/>
                <a:cs typeface="Arial"/>
                <a:sym typeface="Arial"/>
              </a:rPr>
              <a:t>ensuring that a consistent food supply will be in place for the food insecure and during emergencies; </a:t>
            </a:r>
            <a:endParaRPr sz="1400" b="0" i="0" u="none" strike="noStrike" cap="none">
              <a:solidFill>
                <a:srgbClr val="000000"/>
              </a:solidFill>
              <a:latin typeface="Arial"/>
              <a:ea typeface="Arial"/>
              <a:cs typeface="Arial"/>
              <a:sym typeface="Arial"/>
            </a:endParaRPr>
          </a:p>
          <a:p>
            <a:pPr marL="685800" marR="0" lvl="0" indent="-685800" algn="l" rtl="0">
              <a:lnSpc>
                <a:spcPct val="90000"/>
              </a:lnSpc>
              <a:spcBef>
                <a:spcPts val="600"/>
              </a:spcBef>
              <a:spcAft>
                <a:spcPts val="0"/>
              </a:spcAft>
              <a:buClr>
                <a:schemeClr val="lt1"/>
              </a:buClr>
              <a:buSzPct val="100000"/>
              <a:buFont typeface="Arial"/>
              <a:buChar char="•"/>
            </a:pPr>
            <a:r>
              <a:rPr lang="en-US" sz="4600" b="0" i="0" u="none" strike="noStrike" cap="none">
                <a:solidFill>
                  <a:srgbClr val="FFFFFF"/>
                </a:solidFill>
                <a:latin typeface="Arial"/>
                <a:ea typeface="Arial"/>
                <a:cs typeface="Arial"/>
                <a:sym typeface="Arial"/>
              </a:rPr>
              <a:t>increasing access to lands for the Indigenous community; </a:t>
            </a:r>
            <a:endParaRPr sz="1400" b="0" i="0" u="none" strike="noStrike" cap="none">
              <a:solidFill>
                <a:srgbClr val="000000"/>
              </a:solidFill>
              <a:latin typeface="Arial"/>
              <a:ea typeface="Arial"/>
              <a:cs typeface="Arial"/>
              <a:sym typeface="Arial"/>
            </a:endParaRPr>
          </a:p>
          <a:p>
            <a:pPr marL="685800" marR="0" lvl="0" indent="-685800" algn="l" rtl="0">
              <a:lnSpc>
                <a:spcPct val="90000"/>
              </a:lnSpc>
              <a:spcBef>
                <a:spcPts val="600"/>
              </a:spcBef>
              <a:spcAft>
                <a:spcPts val="0"/>
              </a:spcAft>
              <a:buClr>
                <a:schemeClr val="lt1"/>
              </a:buClr>
              <a:buSzPct val="100000"/>
              <a:buFont typeface="Arial"/>
              <a:buChar char="•"/>
            </a:pPr>
            <a:r>
              <a:rPr lang="en-US" sz="4600" b="0" i="0" u="none" strike="noStrike" cap="none">
                <a:solidFill>
                  <a:srgbClr val="FFFFFF"/>
                </a:solidFill>
                <a:latin typeface="Arial"/>
                <a:ea typeface="Arial"/>
                <a:cs typeface="Arial"/>
                <a:sym typeface="Arial"/>
              </a:rPr>
              <a:t>increased aquaculture production; and support for careers in commercial fishing.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chemeClr val="lt1"/>
              </a:buClr>
              <a:buSzPct val="100000"/>
              <a:buFont typeface="Arial"/>
              <a:buNone/>
            </a:pPr>
            <a:r>
              <a:rPr lang="en-US" sz="4600"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r>
              <a:rPr lang="en-US" sz="3000"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4" name="Google Shape;164;p32"/>
          <p:cNvSpPr txBox="1"/>
          <p:nvPr/>
        </p:nvSpPr>
        <p:spPr>
          <a:xfrm>
            <a:off x="934850" y="8624900"/>
            <a:ext cx="15729000" cy="1265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0"/>
              </a:spcAft>
              <a:buClr>
                <a:srgbClr val="000000"/>
              </a:buClr>
              <a:buSzPts val="3900"/>
              <a:buFont typeface="Arial"/>
              <a:buNone/>
            </a:pPr>
            <a:r>
              <a:rPr lang="en-US" sz="3900" b="1" i="1" u="none" strike="noStrike" cap="none">
                <a:solidFill>
                  <a:srgbClr val="9FC5E8"/>
                </a:solidFill>
                <a:latin typeface="Arial"/>
                <a:ea typeface="Arial"/>
                <a:cs typeface="Arial"/>
                <a:sym typeface="Arial"/>
              </a:rPr>
              <a:t>Town Collaboration</a:t>
            </a:r>
            <a:r>
              <a:rPr lang="en-US" sz="3900" b="1" i="1">
                <a:solidFill>
                  <a:srgbClr val="9FC5E8"/>
                </a:solidFill>
              </a:rPr>
              <a:t> for Implementation: </a:t>
            </a:r>
            <a:r>
              <a:rPr lang="en-US" sz="3900" b="1" i="1" u="none" strike="noStrike" cap="none">
                <a:solidFill>
                  <a:srgbClr val="9FC5E8"/>
                </a:solidFill>
                <a:latin typeface="Arial"/>
                <a:ea typeface="Arial"/>
                <a:cs typeface="Arial"/>
                <a:sym typeface="Arial"/>
              </a:rPr>
              <a:t> </a:t>
            </a:r>
            <a:r>
              <a:rPr lang="en-US" sz="3900" b="0" i="1" u="none" strike="noStrike" cap="none">
                <a:solidFill>
                  <a:srgbClr val="9FC5E8"/>
                </a:solidFill>
                <a:latin typeface="Arial"/>
                <a:ea typeface="Arial"/>
                <a:cs typeface="Arial"/>
                <a:sym typeface="Arial"/>
              </a:rPr>
              <a:t> </a:t>
            </a:r>
            <a:r>
              <a:rPr lang="en-US" sz="3900" i="1">
                <a:solidFill>
                  <a:srgbClr val="9FC5E8"/>
                </a:solidFill>
              </a:rPr>
              <a:t>Shellfish Constable, Zoning Board</a:t>
            </a:r>
            <a:endParaRPr sz="900" b="0" i="1" u="none" strike="noStrike" cap="none">
              <a:solidFill>
                <a:srgbClr val="9FC5E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168"/>
        <p:cNvGrpSpPr/>
        <p:nvPr/>
      </p:nvGrpSpPr>
      <p:grpSpPr>
        <a:xfrm>
          <a:off x="0" y="0"/>
          <a:ext cx="0" cy="0"/>
          <a:chOff x="0" y="0"/>
          <a:chExt cx="0" cy="0"/>
        </a:xfrm>
      </p:grpSpPr>
      <p:pic>
        <p:nvPicPr>
          <p:cNvPr id="169" name="Google Shape;169;p33"/>
          <p:cNvPicPr preferRelativeResize="0"/>
          <p:nvPr/>
        </p:nvPicPr>
        <p:blipFill rotWithShape="1">
          <a:blip r:embed="rId3">
            <a:alphaModFix/>
          </a:blip>
          <a:srcRect/>
          <a:stretch/>
        </p:blipFill>
        <p:spPr>
          <a:xfrm>
            <a:off x="1042988" y="1371096"/>
            <a:ext cx="6687052" cy="6687052"/>
          </a:xfrm>
          <a:prstGeom prst="rect">
            <a:avLst/>
          </a:prstGeom>
          <a:noFill/>
          <a:ln>
            <a:noFill/>
          </a:ln>
        </p:spPr>
      </p:pic>
      <p:sp>
        <p:nvSpPr>
          <p:cNvPr id="170" name="Google Shape;170;p33"/>
          <p:cNvSpPr txBox="1"/>
          <p:nvPr/>
        </p:nvSpPr>
        <p:spPr>
          <a:xfrm>
            <a:off x="8260950" y="480525"/>
            <a:ext cx="9360300" cy="88347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3000"/>
              <a:buFont typeface="Arial"/>
              <a:buNone/>
            </a:pPr>
            <a:br>
              <a:rPr lang="en-US" sz="3000" b="0" i="0" u="none" strike="noStrike" cap="none">
                <a:solidFill>
                  <a:srgbClr val="FFFFFF"/>
                </a:solidFill>
                <a:latin typeface="Arial"/>
                <a:ea typeface="Arial"/>
                <a:cs typeface="Arial"/>
                <a:sym typeface="Arial"/>
              </a:rPr>
            </a:br>
            <a:r>
              <a:rPr lang="en-US" sz="4400" b="1" i="0" u="none" strike="noStrike" cap="none">
                <a:solidFill>
                  <a:srgbClr val="FFFFFF"/>
                </a:solidFill>
                <a:latin typeface="Arial"/>
                <a:ea typeface="Arial"/>
                <a:cs typeface="Arial"/>
                <a:sym typeface="Arial"/>
              </a:rPr>
              <a:t>Energy Transformation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4400"/>
              <a:buFont typeface="Arial"/>
              <a:buNone/>
            </a:pPr>
            <a:endParaRPr sz="4400" b="1"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3000"/>
              <a:buFont typeface="Arial"/>
              <a:buNone/>
            </a:pPr>
            <a:r>
              <a:rPr lang="en-US" sz="3000" b="0" i="0" u="none" strike="noStrike" cap="none">
                <a:solidFill>
                  <a:srgbClr val="FFFFFF"/>
                </a:solidFill>
                <a:latin typeface="Arial"/>
                <a:ea typeface="Arial"/>
                <a:cs typeface="Arial"/>
                <a:sym typeface="Arial"/>
              </a:rPr>
              <a:t>Actions include:</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ts val="3000"/>
              <a:buFont typeface="Arial"/>
              <a:buChar char="•"/>
            </a:pPr>
            <a:r>
              <a:rPr lang="en-US" sz="3000" b="0" i="0" u="none" strike="noStrike" cap="none">
                <a:solidFill>
                  <a:srgbClr val="FFFFFF"/>
                </a:solidFill>
                <a:latin typeface="Arial"/>
                <a:ea typeface="Arial"/>
                <a:cs typeface="Arial"/>
                <a:sym typeface="Arial"/>
              </a:rPr>
              <a:t>increasing efficient electric home heating, the use of electric vehicles, and solar energy;</a:t>
            </a:r>
            <a:endParaRPr sz="3000" b="0" i="0" u="none" strike="noStrike" cap="none">
              <a:solidFill>
                <a:srgbClr val="FFFFFF"/>
              </a:solidFill>
              <a:latin typeface="Arial"/>
              <a:ea typeface="Arial"/>
              <a:cs typeface="Arial"/>
              <a:sym typeface="Arial"/>
            </a:endParaRPr>
          </a:p>
          <a:p>
            <a:pPr marL="457200" marR="0" lvl="0" indent="-419100" algn="l" rtl="0">
              <a:lnSpc>
                <a:spcPct val="90000"/>
              </a:lnSpc>
              <a:spcBef>
                <a:spcPts val="600"/>
              </a:spcBef>
              <a:spcAft>
                <a:spcPts val="0"/>
              </a:spcAft>
              <a:buClr>
                <a:schemeClr val="lt1"/>
              </a:buClr>
              <a:buSzPts val="3000"/>
              <a:buFont typeface="Arial"/>
              <a:buChar char="•"/>
            </a:pPr>
            <a:r>
              <a:rPr lang="en-US" sz="3000" b="0" i="0" u="none" strike="noStrike" cap="none">
                <a:solidFill>
                  <a:schemeClr val="lt1"/>
                </a:solidFill>
                <a:latin typeface="Arial"/>
                <a:ea typeface="Arial"/>
                <a:cs typeface="Arial"/>
                <a:sym typeface="Arial"/>
              </a:rPr>
              <a:t>increase participation for energy transition assistance to low-and-moderate income residents. </a:t>
            </a:r>
            <a:endParaRPr sz="3000" b="0" i="0" u="none" strike="noStrike" cap="none">
              <a:solidFill>
                <a:srgbClr val="FFFFFF"/>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ts val="3000"/>
              <a:buFont typeface="Arial"/>
              <a:buChar char="•"/>
            </a:pPr>
            <a:r>
              <a:rPr lang="en-US" sz="3000" b="0" i="0" u="none" strike="noStrike" cap="none">
                <a:solidFill>
                  <a:srgbClr val="FFFFFF"/>
                </a:solidFill>
                <a:latin typeface="Arial"/>
                <a:ea typeface="Arial"/>
                <a:cs typeface="Arial"/>
                <a:sym typeface="Arial"/>
              </a:rPr>
              <a:t>microgrids and battery storage at critical facilities (working with emergency management);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ts val="3000"/>
              <a:buFont typeface="Arial"/>
              <a:buChar char="•"/>
            </a:pPr>
            <a:r>
              <a:rPr lang="en-US" sz="3000" b="0" i="0" u="none" strike="noStrike" cap="none">
                <a:solidFill>
                  <a:srgbClr val="FFFFFF"/>
                </a:solidFill>
                <a:latin typeface="Arial"/>
                <a:ea typeface="Arial"/>
                <a:cs typeface="Arial"/>
                <a:sym typeface="Arial"/>
              </a:rPr>
              <a:t>advocacy for the transition of ferries to electric power;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ts val="3000"/>
              <a:buFont typeface="Arial"/>
              <a:buChar char="•"/>
            </a:pPr>
            <a:r>
              <a:rPr lang="en-US" sz="3000" b="0" i="0" u="none" strike="noStrike" cap="none">
                <a:solidFill>
                  <a:srgbClr val="FFFFFF"/>
                </a:solidFill>
                <a:latin typeface="Arial"/>
                <a:ea typeface="Arial"/>
                <a:cs typeface="Arial"/>
                <a:sym typeface="Arial"/>
              </a:rPr>
              <a:t>collaboration with Eversource for sufficient electric grid capacity</a:t>
            </a:r>
            <a:endParaRPr sz="3000" b="0" i="0" u="none" strike="noStrike" cap="none">
              <a:solidFill>
                <a:srgbClr val="FFFFFF"/>
              </a:solidFill>
              <a:latin typeface="Arial"/>
              <a:ea typeface="Arial"/>
              <a:cs typeface="Arial"/>
              <a:sym typeface="Arial"/>
            </a:endParaRPr>
          </a:p>
          <a:p>
            <a:pPr marL="457200" marR="0" lvl="0" indent="-457200" algn="l" rtl="0">
              <a:lnSpc>
                <a:spcPct val="90000"/>
              </a:lnSpc>
              <a:spcBef>
                <a:spcPts val="600"/>
              </a:spcBef>
              <a:spcAft>
                <a:spcPts val="0"/>
              </a:spcAft>
              <a:buClr>
                <a:srgbClr val="FFFFFF"/>
              </a:buClr>
              <a:buSzPts val="3000"/>
              <a:buFont typeface="Arial"/>
              <a:buChar char="•"/>
            </a:pPr>
            <a:r>
              <a:rPr lang="en-US" sz="3000" b="0" i="0" u="none" strike="noStrike" cap="none">
                <a:solidFill>
                  <a:srgbClr val="FFFFFF"/>
                </a:solidFill>
                <a:latin typeface="Arial"/>
                <a:ea typeface="Arial"/>
                <a:cs typeface="Arial"/>
                <a:sym typeface="Arial"/>
              </a:rPr>
              <a:t>towns develop plan for energy resilience with Island wide guidance</a:t>
            </a:r>
            <a:endParaRPr sz="3000" b="0" i="0" u="none" strike="noStrike" cap="none">
              <a:solidFill>
                <a:srgbClr val="FFFFFF"/>
              </a:solidFill>
              <a:latin typeface="Arial"/>
              <a:ea typeface="Arial"/>
              <a:cs typeface="Arial"/>
              <a:sym typeface="Arial"/>
            </a:endParaRPr>
          </a:p>
          <a:p>
            <a:pPr marL="457200" marR="0" lvl="0" indent="-457200" algn="l" rtl="0">
              <a:lnSpc>
                <a:spcPct val="90000"/>
              </a:lnSpc>
              <a:spcBef>
                <a:spcPts val="600"/>
              </a:spcBef>
              <a:spcAft>
                <a:spcPts val="0"/>
              </a:spcAft>
              <a:buClr>
                <a:srgbClr val="FFFFFF"/>
              </a:buClr>
              <a:buSzPts val="3000"/>
              <a:buFont typeface="Arial"/>
              <a:buChar char="•"/>
            </a:pPr>
            <a:r>
              <a:rPr lang="en-US" sz="3000" b="0" i="0" u="none" strike="noStrike" cap="none">
                <a:solidFill>
                  <a:srgbClr val="FFFFFF"/>
                </a:solidFill>
                <a:latin typeface="Arial"/>
                <a:ea typeface="Arial"/>
                <a:cs typeface="Arial"/>
                <a:sym typeface="Arial"/>
              </a:rPr>
              <a:t>Aid in implementation of stretch code with outreach and training</a:t>
            </a:r>
            <a:endParaRPr sz="3000" b="0"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3000"/>
              <a:buFont typeface="Arial"/>
              <a:buNone/>
            </a:pPr>
            <a:endParaRPr sz="3000" b="0" i="0" u="none" strike="noStrike" cap="none">
              <a:solidFill>
                <a:srgbClr val="FFFFFF"/>
              </a:solidFill>
              <a:latin typeface="Arial"/>
              <a:ea typeface="Arial"/>
              <a:cs typeface="Arial"/>
              <a:sym typeface="Arial"/>
            </a:endParaRPr>
          </a:p>
        </p:txBody>
      </p:sp>
      <p:sp>
        <p:nvSpPr>
          <p:cNvPr id="171" name="Google Shape;171;p33"/>
          <p:cNvSpPr txBox="1"/>
          <p:nvPr/>
        </p:nvSpPr>
        <p:spPr>
          <a:xfrm>
            <a:off x="1043000" y="8589625"/>
            <a:ext cx="15729000" cy="1265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0"/>
              </a:spcAft>
              <a:buClr>
                <a:srgbClr val="000000"/>
              </a:buClr>
              <a:buSzPts val="3900"/>
              <a:buFont typeface="Arial"/>
              <a:buNone/>
            </a:pPr>
            <a:r>
              <a:rPr lang="en-US" sz="3900" b="1" i="1" u="none" strike="noStrike" cap="none">
                <a:solidFill>
                  <a:srgbClr val="9FC5E8"/>
                </a:solidFill>
                <a:latin typeface="Arial"/>
                <a:ea typeface="Arial"/>
                <a:cs typeface="Arial"/>
                <a:sym typeface="Arial"/>
              </a:rPr>
              <a:t>Town Collaboration </a:t>
            </a:r>
            <a:r>
              <a:rPr lang="en-US" sz="3900" b="1" i="1">
                <a:solidFill>
                  <a:srgbClr val="9FC5E8"/>
                </a:solidFill>
              </a:rPr>
              <a:t>for Implementation</a:t>
            </a:r>
            <a:r>
              <a:rPr lang="en-US" sz="3900" b="1" i="1" u="none" strike="noStrike" cap="none">
                <a:solidFill>
                  <a:srgbClr val="9FC5E8"/>
                </a:solidFill>
                <a:latin typeface="Arial"/>
                <a:ea typeface="Arial"/>
                <a:cs typeface="Arial"/>
                <a:sym typeface="Arial"/>
              </a:rPr>
              <a:t>: </a:t>
            </a:r>
            <a:r>
              <a:rPr lang="en-US" sz="3900" b="0" i="1" u="none" strike="noStrike" cap="none">
                <a:solidFill>
                  <a:srgbClr val="9FC5E8"/>
                </a:solidFill>
                <a:latin typeface="Arial"/>
                <a:ea typeface="Arial"/>
                <a:cs typeface="Arial"/>
                <a:sym typeface="Arial"/>
              </a:rPr>
              <a:t> </a:t>
            </a:r>
            <a:r>
              <a:rPr lang="en-US" sz="3900" i="1">
                <a:solidFill>
                  <a:srgbClr val="9FC5E8"/>
                </a:solidFill>
              </a:rPr>
              <a:t>Building Department/ Inspectors, Select Boards, Planning Boards</a:t>
            </a:r>
            <a:endParaRPr sz="900" b="0" i="1" u="none" strike="noStrike" cap="none">
              <a:solidFill>
                <a:srgbClr val="9FC5E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175"/>
        <p:cNvGrpSpPr/>
        <p:nvPr/>
      </p:nvGrpSpPr>
      <p:grpSpPr>
        <a:xfrm>
          <a:off x="0" y="0"/>
          <a:ext cx="0" cy="0"/>
          <a:chOff x="0" y="0"/>
          <a:chExt cx="0" cy="0"/>
        </a:xfrm>
      </p:grpSpPr>
      <p:sp>
        <p:nvSpPr>
          <p:cNvPr id="176" name="Google Shape;176;gfe40d7a53c_0_95"/>
          <p:cNvSpPr txBox="1"/>
          <p:nvPr/>
        </p:nvSpPr>
        <p:spPr>
          <a:xfrm>
            <a:off x="7858200" y="733175"/>
            <a:ext cx="9893400" cy="90324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rgbClr val="000000"/>
              </a:buClr>
              <a:buSzPct val="100000"/>
              <a:buFont typeface="Arial"/>
              <a:buNone/>
            </a:pPr>
            <a:r>
              <a:rPr lang="en-US" sz="3600" b="1">
                <a:solidFill>
                  <a:schemeClr val="lt1"/>
                </a:solidFill>
              </a:rPr>
              <a:t>How this plan helps you:</a:t>
            </a:r>
            <a:endParaRPr sz="3600" b="1">
              <a:solidFill>
                <a:schemeClr val="lt1"/>
              </a:solidFill>
            </a:endParaRPr>
          </a:p>
          <a:p>
            <a:pPr marL="0" lvl="0" indent="0" algn="l" rtl="0">
              <a:spcBef>
                <a:spcPts val="0"/>
              </a:spcBef>
              <a:spcAft>
                <a:spcPts val="0"/>
              </a:spcAft>
              <a:buClr>
                <a:srgbClr val="000000"/>
              </a:buClr>
              <a:buSzPct val="100000"/>
              <a:buFont typeface="Arial"/>
              <a:buNone/>
            </a:pPr>
            <a:endParaRPr sz="3600" b="1">
              <a:solidFill>
                <a:schemeClr val="lt1"/>
              </a:solidFill>
            </a:endParaRPr>
          </a:p>
          <a:p>
            <a:pPr marL="457200" lvl="0" indent="-422910" algn="l" rtl="0">
              <a:spcBef>
                <a:spcPts val="0"/>
              </a:spcBef>
              <a:spcAft>
                <a:spcPts val="0"/>
              </a:spcAft>
              <a:buClr>
                <a:schemeClr val="lt1"/>
              </a:buClr>
              <a:buSzPct val="100000"/>
              <a:buChar char="●"/>
            </a:pPr>
            <a:r>
              <a:rPr lang="en-US" sz="3600">
                <a:solidFill>
                  <a:schemeClr val="lt1"/>
                </a:solidFill>
              </a:rPr>
              <a:t>Grant agencies look favorable on regional projects (that help us all)</a:t>
            </a:r>
            <a:endParaRPr sz="3600">
              <a:solidFill>
                <a:schemeClr val="lt1"/>
              </a:solidFill>
            </a:endParaRPr>
          </a:p>
          <a:p>
            <a:pPr marL="457200" lvl="0" indent="-422910" algn="l" rtl="0">
              <a:spcBef>
                <a:spcPts val="0"/>
              </a:spcBef>
              <a:spcAft>
                <a:spcPts val="0"/>
              </a:spcAft>
              <a:buClr>
                <a:schemeClr val="lt1"/>
              </a:buClr>
              <a:buSzPct val="100000"/>
              <a:buChar char="●"/>
            </a:pPr>
            <a:r>
              <a:rPr lang="en-US" sz="3600">
                <a:solidFill>
                  <a:schemeClr val="lt1"/>
                </a:solidFill>
              </a:rPr>
              <a:t>One plan goal is to find sustainable funding</a:t>
            </a:r>
            <a:endParaRPr sz="3600">
              <a:solidFill>
                <a:schemeClr val="lt1"/>
              </a:solidFill>
            </a:endParaRPr>
          </a:p>
          <a:p>
            <a:pPr marL="457200" lvl="0" indent="-422910" algn="l" rtl="0">
              <a:spcBef>
                <a:spcPts val="0"/>
              </a:spcBef>
              <a:spcAft>
                <a:spcPts val="0"/>
              </a:spcAft>
              <a:buClr>
                <a:schemeClr val="lt1"/>
              </a:buClr>
              <a:buSzPct val="100000"/>
              <a:buChar char="●"/>
            </a:pPr>
            <a:r>
              <a:rPr lang="en-US" sz="3600">
                <a:solidFill>
                  <a:schemeClr val="lt1"/>
                </a:solidFill>
              </a:rPr>
              <a:t>Access more technical resources and expertise that support town initiatives and public awareness</a:t>
            </a:r>
            <a:endParaRPr sz="3600">
              <a:solidFill>
                <a:schemeClr val="lt1"/>
              </a:solidFill>
            </a:endParaRPr>
          </a:p>
          <a:p>
            <a:pPr marL="457200" lvl="0" indent="-422910" algn="l" rtl="0">
              <a:spcBef>
                <a:spcPts val="0"/>
              </a:spcBef>
              <a:spcAft>
                <a:spcPts val="0"/>
              </a:spcAft>
              <a:buClr>
                <a:schemeClr val="lt1"/>
              </a:buClr>
              <a:buSzPct val="100000"/>
              <a:buChar char="●"/>
            </a:pPr>
            <a:r>
              <a:rPr lang="en-US" sz="3600">
                <a:solidFill>
                  <a:schemeClr val="lt1"/>
                </a:solidFill>
              </a:rPr>
              <a:t>Collaboration on specific topics can reduce town staff workloads (e.g., updating floodplain bylaws)</a:t>
            </a:r>
            <a:endParaRPr sz="3600">
              <a:solidFill>
                <a:schemeClr val="lt1"/>
              </a:solidFill>
            </a:endParaRPr>
          </a:p>
          <a:p>
            <a:pPr marL="457200" lvl="0" indent="-422910" algn="l" rtl="0">
              <a:spcBef>
                <a:spcPts val="0"/>
              </a:spcBef>
              <a:spcAft>
                <a:spcPts val="0"/>
              </a:spcAft>
              <a:buClr>
                <a:schemeClr val="lt1"/>
              </a:buClr>
              <a:buSzPct val="100000"/>
              <a:buChar char="●"/>
            </a:pPr>
            <a:r>
              <a:rPr lang="en-US" sz="3600">
                <a:solidFill>
                  <a:schemeClr val="lt1"/>
                </a:solidFill>
              </a:rPr>
              <a:t>Blueprint for island climate resilience that includes specific “town actions” that can be used for town planning (e.g., Master Planning)</a:t>
            </a:r>
            <a:endParaRPr sz="3600">
              <a:solidFill>
                <a:schemeClr val="lt1"/>
              </a:solidFill>
            </a:endParaRPr>
          </a:p>
          <a:p>
            <a:pPr marL="0" lvl="0" indent="0" algn="l" rtl="0">
              <a:spcBef>
                <a:spcPts val="0"/>
              </a:spcBef>
              <a:spcAft>
                <a:spcPts val="0"/>
              </a:spcAft>
              <a:buClr>
                <a:srgbClr val="000000"/>
              </a:buClr>
              <a:buSzPct val="100000"/>
              <a:buFont typeface="Arial"/>
              <a:buNone/>
            </a:pPr>
            <a:endParaRPr sz="3600" b="1">
              <a:solidFill>
                <a:schemeClr val="lt1"/>
              </a:solidFill>
            </a:endParaRPr>
          </a:p>
          <a:p>
            <a:pPr marL="0" lvl="0" indent="0" algn="l" rtl="0">
              <a:spcBef>
                <a:spcPts val="0"/>
              </a:spcBef>
              <a:spcAft>
                <a:spcPts val="0"/>
              </a:spcAft>
              <a:buClr>
                <a:srgbClr val="000000"/>
              </a:buClr>
              <a:buSzPct val="100000"/>
              <a:buFont typeface="Arial"/>
              <a:buNone/>
            </a:pPr>
            <a:r>
              <a:rPr lang="en-US" sz="3600" b="1">
                <a:solidFill>
                  <a:schemeClr val="lt1"/>
                </a:solidFill>
              </a:rPr>
              <a:t>How you can help with this plan:</a:t>
            </a:r>
            <a:endParaRPr sz="3600" b="1">
              <a:solidFill>
                <a:schemeClr val="lt1"/>
              </a:solidFill>
            </a:endParaRPr>
          </a:p>
          <a:p>
            <a:pPr marL="457200" lvl="0" indent="-422910" algn="l" rtl="0">
              <a:spcBef>
                <a:spcPts val="0"/>
              </a:spcBef>
              <a:spcAft>
                <a:spcPts val="0"/>
              </a:spcAft>
              <a:buClr>
                <a:schemeClr val="lt1"/>
              </a:buClr>
              <a:buSzPct val="100000"/>
              <a:buChar char="●"/>
            </a:pPr>
            <a:r>
              <a:rPr lang="en-US" sz="3600">
                <a:solidFill>
                  <a:schemeClr val="lt1"/>
                </a:solidFill>
              </a:rPr>
              <a:t>Encourage and support your town staff and boards members to engage in regional collaboration on specific actions</a:t>
            </a:r>
            <a:endParaRPr sz="3600">
              <a:solidFill>
                <a:schemeClr val="lt1"/>
              </a:solidFill>
            </a:endParaRPr>
          </a:p>
          <a:p>
            <a:pPr marL="457200" lvl="0" indent="-422910" algn="l" rtl="0">
              <a:spcBef>
                <a:spcPts val="0"/>
              </a:spcBef>
              <a:spcAft>
                <a:spcPts val="0"/>
              </a:spcAft>
              <a:buClr>
                <a:schemeClr val="lt1"/>
              </a:buClr>
              <a:buSzPct val="100000"/>
              <a:buChar char="●"/>
            </a:pPr>
            <a:r>
              <a:rPr lang="en-US" sz="3600">
                <a:solidFill>
                  <a:schemeClr val="lt1"/>
                </a:solidFill>
              </a:rPr>
              <a:t>Encourage your finance committee to begin considerations for town and regional climate funding needs</a:t>
            </a:r>
            <a:endParaRPr sz="3600">
              <a:solidFill>
                <a:schemeClr val="lt1"/>
              </a:solidFill>
            </a:endParaRPr>
          </a:p>
          <a:p>
            <a:pPr marL="0" lvl="0" indent="0" algn="l" rtl="0">
              <a:spcBef>
                <a:spcPts val="0"/>
              </a:spcBef>
              <a:spcAft>
                <a:spcPts val="0"/>
              </a:spcAft>
              <a:buClr>
                <a:srgbClr val="000000"/>
              </a:buClr>
              <a:buSzPct val="100000"/>
              <a:buFont typeface="Arial"/>
              <a:buNone/>
            </a:pPr>
            <a:br>
              <a:rPr lang="en-US" sz="3600" b="1">
                <a:solidFill>
                  <a:schemeClr val="lt1"/>
                </a:solidFill>
              </a:rPr>
            </a:br>
            <a:endParaRPr sz="3600" b="1">
              <a:solidFill>
                <a:schemeClr val="lt1"/>
              </a:solidFill>
            </a:endParaRPr>
          </a:p>
          <a:p>
            <a:pPr marL="0" marR="0" lvl="0" indent="0" algn="l" rtl="0">
              <a:lnSpc>
                <a:spcPct val="90000"/>
              </a:lnSpc>
              <a:spcBef>
                <a:spcPts val="0"/>
              </a:spcBef>
              <a:spcAft>
                <a:spcPts val="0"/>
              </a:spcAft>
              <a:buClr>
                <a:srgbClr val="000000"/>
              </a:buClr>
              <a:buSzPct val="100000"/>
              <a:buFont typeface="Arial"/>
              <a:buNone/>
            </a:pPr>
            <a:endParaRPr sz="3000">
              <a:solidFill>
                <a:srgbClr val="FFFFFF"/>
              </a:solidFill>
            </a:endParaRPr>
          </a:p>
        </p:txBody>
      </p:sp>
      <p:pic>
        <p:nvPicPr>
          <p:cNvPr id="177" name="Google Shape;177;gfe40d7a53c_0_95"/>
          <p:cNvPicPr preferRelativeResize="0"/>
          <p:nvPr/>
        </p:nvPicPr>
        <p:blipFill rotWithShape="1">
          <a:blip r:embed="rId3">
            <a:alphaModFix/>
          </a:blip>
          <a:srcRect/>
          <a:stretch/>
        </p:blipFill>
        <p:spPr>
          <a:xfrm>
            <a:off x="1282925" y="6439875"/>
            <a:ext cx="3229750" cy="3229750"/>
          </a:xfrm>
          <a:prstGeom prst="rect">
            <a:avLst/>
          </a:prstGeom>
          <a:noFill/>
          <a:ln>
            <a:noFill/>
          </a:ln>
        </p:spPr>
      </p:pic>
      <p:pic>
        <p:nvPicPr>
          <p:cNvPr id="178" name="Google Shape;178;gfe40d7a53c_0_95"/>
          <p:cNvPicPr preferRelativeResize="0"/>
          <p:nvPr/>
        </p:nvPicPr>
        <p:blipFill rotWithShape="1">
          <a:blip r:embed="rId4">
            <a:alphaModFix/>
          </a:blip>
          <a:srcRect/>
          <a:stretch/>
        </p:blipFill>
        <p:spPr>
          <a:xfrm>
            <a:off x="694325" y="3063075"/>
            <a:ext cx="3346500" cy="3346500"/>
          </a:xfrm>
          <a:prstGeom prst="rect">
            <a:avLst/>
          </a:prstGeom>
          <a:noFill/>
          <a:ln>
            <a:noFill/>
          </a:ln>
        </p:spPr>
      </p:pic>
      <p:pic>
        <p:nvPicPr>
          <p:cNvPr id="179" name="Google Shape;179;gfe40d7a53c_0_95"/>
          <p:cNvPicPr preferRelativeResize="0"/>
          <p:nvPr/>
        </p:nvPicPr>
        <p:blipFill rotWithShape="1">
          <a:blip r:embed="rId5">
            <a:alphaModFix/>
          </a:blip>
          <a:srcRect/>
          <a:stretch/>
        </p:blipFill>
        <p:spPr>
          <a:xfrm>
            <a:off x="1082275" y="468150"/>
            <a:ext cx="3346500" cy="3346500"/>
          </a:xfrm>
          <a:prstGeom prst="rect">
            <a:avLst/>
          </a:prstGeom>
          <a:noFill/>
          <a:ln>
            <a:noFill/>
          </a:ln>
        </p:spPr>
      </p:pic>
      <p:pic>
        <p:nvPicPr>
          <p:cNvPr id="180" name="Google Shape;180;gfe40d7a53c_0_95"/>
          <p:cNvPicPr preferRelativeResize="0"/>
          <p:nvPr/>
        </p:nvPicPr>
        <p:blipFill rotWithShape="1">
          <a:blip r:embed="rId6">
            <a:alphaModFix/>
          </a:blip>
          <a:srcRect t="49" b="1077"/>
          <a:stretch/>
        </p:blipFill>
        <p:spPr>
          <a:xfrm>
            <a:off x="4722397" y="6504575"/>
            <a:ext cx="3135800" cy="3100350"/>
          </a:xfrm>
          <a:prstGeom prst="rect">
            <a:avLst/>
          </a:prstGeom>
          <a:noFill/>
          <a:ln>
            <a:noFill/>
          </a:ln>
        </p:spPr>
      </p:pic>
      <p:pic>
        <p:nvPicPr>
          <p:cNvPr id="181" name="Google Shape;181;gfe40d7a53c_0_95"/>
          <p:cNvPicPr preferRelativeResize="0"/>
          <p:nvPr/>
        </p:nvPicPr>
        <p:blipFill rotWithShape="1">
          <a:blip r:embed="rId7">
            <a:alphaModFix/>
          </a:blip>
          <a:srcRect t="682" b="444"/>
          <a:stretch/>
        </p:blipFill>
        <p:spPr>
          <a:xfrm>
            <a:off x="4040816" y="1808934"/>
            <a:ext cx="2827821" cy="2795875"/>
          </a:xfrm>
          <a:prstGeom prst="rect">
            <a:avLst/>
          </a:prstGeom>
          <a:noFill/>
          <a:ln>
            <a:noFill/>
          </a:ln>
        </p:spPr>
      </p:pic>
      <p:pic>
        <p:nvPicPr>
          <p:cNvPr id="182" name="Google Shape;182;gfe40d7a53c_0_95"/>
          <p:cNvPicPr preferRelativeResize="0"/>
          <p:nvPr/>
        </p:nvPicPr>
        <p:blipFill rotWithShape="1">
          <a:blip r:embed="rId8">
            <a:alphaModFix/>
          </a:blip>
          <a:srcRect/>
          <a:stretch/>
        </p:blipFill>
        <p:spPr>
          <a:xfrm>
            <a:off x="3477220" y="4105174"/>
            <a:ext cx="3346500" cy="334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187"/>
        <p:cNvGrpSpPr/>
        <p:nvPr/>
      </p:nvGrpSpPr>
      <p:grpSpPr>
        <a:xfrm>
          <a:off x="0" y="0"/>
          <a:ext cx="0" cy="0"/>
          <a:chOff x="0" y="0"/>
          <a:chExt cx="0" cy="0"/>
        </a:xfrm>
      </p:grpSpPr>
      <p:sp>
        <p:nvSpPr>
          <p:cNvPr id="188" name="Google Shape;188;g11d7bad503a_1_782"/>
          <p:cNvSpPr txBox="1"/>
          <p:nvPr/>
        </p:nvSpPr>
        <p:spPr>
          <a:xfrm>
            <a:off x="1893450" y="1445750"/>
            <a:ext cx="14668200" cy="5188800"/>
          </a:xfrm>
          <a:prstGeom prst="rect">
            <a:avLst/>
          </a:prstGeom>
          <a:noFill/>
          <a:ln>
            <a:noFill/>
          </a:ln>
        </p:spPr>
        <p:txBody>
          <a:bodyPr spcFirstLastPara="1" wrap="square" lIns="137150" tIns="68550" rIns="137150" bIns="68550" anchor="b" anchorCtr="0">
            <a:normAutofit fontScale="77500" lnSpcReduction="20000"/>
          </a:bodyPr>
          <a:lstStyle/>
          <a:p>
            <a:pPr marL="0" marR="0" lvl="0" indent="0" algn="ctr" rtl="0">
              <a:lnSpc>
                <a:spcPct val="90000"/>
              </a:lnSpc>
              <a:spcBef>
                <a:spcPts val="900"/>
              </a:spcBef>
              <a:spcAft>
                <a:spcPts val="0"/>
              </a:spcAft>
              <a:buClr>
                <a:srgbClr val="000000"/>
              </a:buClr>
              <a:buSzPct val="100000"/>
              <a:buFont typeface="Arial"/>
              <a:buNone/>
            </a:pPr>
            <a:r>
              <a:rPr lang="en-US" sz="7500" b="1" i="0" u="none" strike="noStrike" cap="none">
                <a:solidFill>
                  <a:schemeClr val="lt1"/>
                </a:solidFill>
                <a:latin typeface="Calibri"/>
                <a:ea typeface="Calibri"/>
                <a:cs typeface="Calibri"/>
                <a:sym typeface="Calibri"/>
              </a:rPr>
              <a:t>THANK YOU FOR YOUR TIME &amp; </a:t>
            </a:r>
            <a:r>
              <a:rPr lang="en-US" sz="7500" b="1">
                <a:solidFill>
                  <a:schemeClr val="lt1"/>
                </a:solidFill>
                <a:latin typeface="Calibri"/>
                <a:ea typeface="Calibri"/>
                <a:cs typeface="Calibri"/>
                <a:sym typeface="Calibri"/>
              </a:rPr>
              <a:t>SUPPORT</a:t>
            </a:r>
            <a:r>
              <a:rPr lang="en-US" sz="7500" b="1" i="0" u="none" strike="noStrike" cap="none">
                <a:solidFill>
                  <a:schemeClr val="lt1"/>
                </a:solidFill>
                <a:latin typeface="Calibri"/>
                <a:ea typeface="Calibri"/>
                <a:cs typeface="Calibri"/>
                <a:sym typeface="Calibri"/>
              </a:rPr>
              <a:t>!</a:t>
            </a:r>
            <a:endParaRPr sz="7500" b="1" i="0" u="none" strike="noStrike" cap="none">
              <a:solidFill>
                <a:schemeClr val="lt1"/>
              </a:solidFill>
              <a:latin typeface="Calibri"/>
              <a:ea typeface="Calibri"/>
              <a:cs typeface="Calibri"/>
              <a:sym typeface="Calibri"/>
            </a:endParaRPr>
          </a:p>
          <a:p>
            <a:pPr marL="0" marR="0" lvl="0" indent="0" algn="ctr" rtl="0">
              <a:lnSpc>
                <a:spcPct val="90000"/>
              </a:lnSpc>
              <a:spcBef>
                <a:spcPts val="900"/>
              </a:spcBef>
              <a:spcAft>
                <a:spcPts val="0"/>
              </a:spcAft>
              <a:buClr>
                <a:srgbClr val="000000"/>
              </a:buClr>
              <a:buSzPct val="100000"/>
              <a:buFont typeface="Arial"/>
              <a:buNone/>
            </a:pPr>
            <a:endParaRPr sz="7500" b="1" i="0" u="none" strike="noStrike" cap="none">
              <a:solidFill>
                <a:schemeClr val="lt1"/>
              </a:solidFill>
              <a:latin typeface="Calibri"/>
              <a:ea typeface="Calibri"/>
              <a:cs typeface="Calibri"/>
              <a:sym typeface="Calibri"/>
            </a:endParaRPr>
          </a:p>
          <a:p>
            <a:pPr marL="0" marR="0" lvl="0" indent="0" algn="ctr" rtl="0">
              <a:lnSpc>
                <a:spcPct val="90000"/>
              </a:lnSpc>
              <a:spcBef>
                <a:spcPts val="900"/>
              </a:spcBef>
              <a:spcAft>
                <a:spcPts val="0"/>
              </a:spcAft>
              <a:buClr>
                <a:srgbClr val="000000"/>
              </a:buClr>
              <a:buSzPct val="100000"/>
              <a:buFont typeface="Arial"/>
              <a:buNone/>
            </a:pPr>
            <a:endParaRPr sz="7500">
              <a:solidFill>
                <a:schemeClr val="lt1"/>
              </a:solidFill>
              <a:latin typeface="Calibri"/>
              <a:ea typeface="Calibri"/>
              <a:cs typeface="Calibri"/>
              <a:sym typeface="Calibri"/>
            </a:endParaRPr>
          </a:p>
          <a:p>
            <a:pPr marL="0" marR="0" lvl="0" indent="0" algn="ctr" rtl="0">
              <a:lnSpc>
                <a:spcPct val="90000"/>
              </a:lnSpc>
              <a:spcBef>
                <a:spcPts val="900"/>
              </a:spcBef>
              <a:spcAft>
                <a:spcPts val="0"/>
              </a:spcAft>
              <a:buClr>
                <a:srgbClr val="000000"/>
              </a:buClr>
              <a:buSzPct val="100000"/>
              <a:buFont typeface="Arial"/>
              <a:buNone/>
            </a:pPr>
            <a:r>
              <a:rPr lang="en-US" sz="7500" b="0" i="0" u="none" strike="noStrike" cap="none">
                <a:solidFill>
                  <a:schemeClr val="lt1"/>
                </a:solidFill>
                <a:latin typeface="Calibri"/>
                <a:ea typeface="Calibri"/>
                <a:cs typeface="Calibri"/>
                <a:sym typeface="Calibri"/>
              </a:rPr>
              <a:t>Please download the </a:t>
            </a:r>
            <a:r>
              <a:rPr lang="en-US" sz="7500">
                <a:solidFill>
                  <a:schemeClr val="lt1"/>
                </a:solidFill>
                <a:latin typeface="Calibri"/>
                <a:ea typeface="Calibri"/>
                <a:cs typeface="Calibri"/>
                <a:sym typeface="Calibri"/>
              </a:rPr>
              <a:t>plan and</a:t>
            </a:r>
            <a:r>
              <a:rPr lang="en-US" sz="7500" b="0" i="0" u="none" strike="noStrike" cap="none">
                <a:solidFill>
                  <a:schemeClr val="lt1"/>
                </a:solidFill>
                <a:latin typeface="Calibri"/>
                <a:ea typeface="Calibri"/>
                <a:cs typeface="Calibri"/>
                <a:sym typeface="Calibri"/>
              </a:rPr>
              <a:t> keep checking back on our progress at:</a:t>
            </a:r>
            <a:endParaRPr sz="7500" b="0" i="0" u="none" strike="noStrike" cap="none">
              <a:solidFill>
                <a:schemeClr val="lt1"/>
              </a:solidFill>
              <a:latin typeface="Calibri"/>
              <a:ea typeface="Calibri"/>
              <a:cs typeface="Calibri"/>
              <a:sym typeface="Calibri"/>
            </a:endParaRPr>
          </a:p>
          <a:p>
            <a:pPr marL="0" marR="0" lvl="0" indent="0" algn="ctr" rtl="0">
              <a:lnSpc>
                <a:spcPct val="90000"/>
              </a:lnSpc>
              <a:spcBef>
                <a:spcPts val="900"/>
              </a:spcBef>
              <a:spcAft>
                <a:spcPts val="0"/>
              </a:spcAft>
              <a:buClr>
                <a:srgbClr val="000000"/>
              </a:buClr>
              <a:buSzPct val="100000"/>
              <a:buFont typeface="Arial"/>
              <a:buNone/>
            </a:pPr>
            <a:r>
              <a:rPr lang="en-US" sz="7500" b="0" i="0" u="none" strike="noStrike" cap="none">
                <a:solidFill>
                  <a:schemeClr val="lt1"/>
                </a:solidFill>
                <a:latin typeface="Calibri"/>
                <a:ea typeface="Calibri"/>
                <a:cs typeface="Calibri"/>
                <a:sym typeface="Calibri"/>
              </a:rPr>
              <a:t> </a:t>
            </a:r>
            <a:r>
              <a:rPr lang="en-US" sz="7500" b="0" i="0" u="sng" strike="noStrike" cap="none">
                <a:solidFill>
                  <a:schemeClr val="lt1"/>
                </a:solidFill>
                <a:latin typeface="Calibri"/>
                <a:ea typeface="Calibri"/>
                <a:cs typeface="Calibri"/>
                <a:sym typeface="Calibri"/>
              </a:rPr>
              <a:t>www.vineyardway.org</a:t>
            </a:r>
            <a:endParaRPr sz="7500" b="0" i="0" u="sng" strike="noStrike" cap="none">
              <a:solidFill>
                <a:schemeClr val="lt1"/>
              </a:solidFill>
              <a:latin typeface="Calibri"/>
              <a:ea typeface="Calibri"/>
              <a:cs typeface="Calibri"/>
              <a:sym typeface="Calibri"/>
            </a:endParaRPr>
          </a:p>
          <a:p>
            <a:pPr marL="0" marR="0" lvl="0" indent="0" algn="ctr" rtl="0">
              <a:lnSpc>
                <a:spcPct val="90000"/>
              </a:lnSpc>
              <a:spcBef>
                <a:spcPts val="900"/>
              </a:spcBef>
              <a:spcAft>
                <a:spcPts val="0"/>
              </a:spcAft>
              <a:buClr>
                <a:srgbClr val="000000"/>
              </a:buClr>
              <a:buSzPct val="100000"/>
              <a:buFont typeface="Arial"/>
              <a:buNone/>
            </a:pPr>
            <a:endParaRPr sz="7500" b="1" i="0" u="none" strike="noStrike" cap="none">
              <a:solidFill>
                <a:schemeClr val="lt1"/>
              </a:solidFill>
              <a:latin typeface="Calibri"/>
              <a:ea typeface="Calibri"/>
              <a:cs typeface="Calibri"/>
              <a:sym typeface="Calibri"/>
            </a:endParaRPr>
          </a:p>
        </p:txBody>
      </p:sp>
      <p:pic>
        <p:nvPicPr>
          <p:cNvPr id="189" name="Google Shape;189;g11d7bad503a_1_782"/>
          <p:cNvPicPr preferRelativeResize="0"/>
          <p:nvPr/>
        </p:nvPicPr>
        <p:blipFill rotWithShape="1">
          <a:blip r:embed="rId3">
            <a:alphaModFix/>
          </a:blip>
          <a:srcRect/>
          <a:stretch/>
        </p:blipFill>
        <p:spPr>
          <a:xfrm>
            <a:off x="16561559" y="8520357"/>
            <a:ext cx="1537466" cy="1508917"/>
          </a:xfrm>
          <a:prstGeom prst="rect">
            <a:avLst/>
          </a:prstGeom>
          <a:noFill/>
          <a:ln>
            <a:noFill/>
          </a:ln>
        </p:spPr>
      </p:pic>
      <p:pic>
        <p:nvPicPr>
          <p:cNvPr id="190" name="Google Shape;190;g11d7bad503a_1_782"/>
          <p:cNvPicPr preferRelativeResize="0"/>
          <p:nvPr/>
        </p:nvPicPr>
        <p:blipFill rotWithShape="1">
          <a:blip r:embed="rId4">
            <a:alphaModFix/>
          </a:blip>
          <a:srcRect/>
          <a:stretch/>
        </p:blipFill>
        <p:spPr>
          <a:xfrm>
            <a:off x="4653800" y="8027600"/>
            <a:ext cx="8253773" cy="1692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92"/>
        <p:cNvGrpSpPr/>
        <p:nvPr/>
      </p:nvGrpSpPr>
      <p:grpSpPr>
        <a:xfrm>
          <a:off x="0" y="0"/>
          <a:ext cx="0" cy="0"/>
          <a:chOff x="0" y="0"/>
          <a:chExt cx="0" cy="0"/>
        </a:xfrm>
      </p:grpSpPr>
      <p:sp>
        <p:nvSpPr>
          <p:cNvPr id="93" name="Google Shape;93;g763ccd353bd943bb_0"/>
          <p:cNvSpPr txBox="1"/>
          <p:nvPr/>
        </p:nvSpPr>
        <p:spPr>
          <a:xfrm>
            <a:off x="403500" y="1838375"/>
            <a:ext cx="5408700" cy="507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Today’s Objectives:</a:t>
            </a:r>
            <a:endParaRPr sz="36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ts val="3600"/>
              <a:buFont typeface="Arial"/>
              <a:buChar char="●"/>
            </a:pPr>
            <a:r>
              <a:rPr lang="en-US" sz="3600" b="0" i="0" u="none" strike="noStrike" cap="none">
                <a:solidFill>
                  <a:schemeClr val="lt1"/>
                </a:solidFill>
                <a:latin typeface="Arial"/>
                <a:ea typeface="Arial"/>
                <a:cs typeface="Arial"/>
                <a:sym typeface="Arial"/>
              </a:rPr>
              <a:t>Thank you! </a:t>
            </a:r>
            <a:endParaRPr sz="3600" b="0"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ts val="3600"/>
              <a:buFont typeface="Arial"/>
              <a:buChar char="●"/>
            </a:pPr>
            <a:r>
              <a:rPr lang="en-US" sz="3600" b="0" i="0" u="none" strike="noStrike" cap="none">
                <a:solidFill>
                  <a:schemeClr val="lt1"/>
                </a:solidFill>
                <a:latin typeface="Arial"/>
                <a:ea typeface="Arial"/>
                <a:cs typeface="Arial"/>
                <a:sym typeface="Arial"/>
              </a:rPr>
              <a:t>Share the final plan overview</a:t>
            </a:r>
            <a:endParaRPr sz="3600" b="0" i="0" u="none" strike="noStrike" cap="none">
              <a:solidFill>
                <a:schemeClr val="lt1"/>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ts val="3600"/>
              <a:buFont typeface="Arial"/>
              <a:buChar char="●"/>
            </a:pPr>
            <a:r>
              <a:rPr lang="en-US" sz="3600" b="0" i="0" u="none" strike="noStrike" cap="none">
                <a:solidFill>
                  <a:schemeClr val="lt1"/>
                </a:solidFill>
                <a:latin typeface="Arial"/>
                <a:ea typeface="Arial"/>
                <a:cs typeface="Arial"/>
                <a:sym typeface="Arial"/>
              </a:rPr>
              <a:t>Discuss town collaboration for implementation</a:t>
            </a:r>
            <a:br>
              <a:rPr lang="en-US" sz="3600" b="1" i="0" u="none" strike="noStrike" cap="none">
                <a:solidFill>
                  <a:schemeClr val="lt1"/>
                </a:solidFill>
                <a:latin typeface="Arial"/>
                <a:ea typeface="Arial"/>
                <a:cs typeface="Arial"/>
                <a:sym typeface="Arial"/>
              </a:rPr>
            </a:br>
            <a:endParaRPr sz="3600" b="1" i="0" u="none" strike="noStrike" cap="none">
              <a:solidFill>
                <a:schemeClr val="lt1"/>
              </a:solidFill>
              <a:latin typeface="Arial"/>
              <a:ea typeface="Arial"/>
              <a:cs typeface="Arial"/>
              <a:sym typeface="Arial"/>
            </a:endParaRPr>
          </a:p>
        </p:txBody>
      </p:sp>
      <p:pic>
        <p:nvPicPr>
          <p:cNvPr id="94" name="Google Shape;94;g763ccd353bd943bb_0"/>
          <p:cNvPicPr preferRelativeResize="0"/>
          <p:nvPr/>
        </p:nvPicPr>
        <p:blipFill>
          <a:blip r:embed="rId3">
            <a:alphaModFix/>
          </a:blip>
          <a:stretch>
            <a:fillRect/>
          </a:stretch>
        </p:blipFill>
        <p:spPr>
          <a:xfrm>
            <a:off x="5217925" y="1035825"/>
            <a:ext cx="12857126" cy="8335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98"/>
        <p:cNvGrpSpPr/>
        <p:nvPr/>
      </p:nvGrpSpPr>
      <p:grpSpPr>
        <a:xfrm>
          <a:off x="0" y="0"/>
          <a:ext cx="0" cy="0"/>
          <a:chOff x="0" y="0"/>
          <a:chExt cx="0" cy="0"/>
        </a:xfrm>
      </p:grpSpPr>
      <p:sp>
        <p:nvSpPr>
          <p:cNvPr id="99" name="Google Shape;99;p2"/>
          <p:cNvSpPr txBox="1"/>
          <p:nvPr/>
        </p:nvSpPr>
        <p:spPr>
          <a:xfrm>
            <a:off x="473428" y="235788"/>
            <a:ext cx="5829300" cy="1372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600"/>
              </a:spcAft>
              <a:buClr>
                <a:srgbClr val="000000"/>
              </a:buClr>
              <a:buSzPts val="5400"/>
              <a:buFont typeface="Arial"/>
              <a:buNone/>
            </a:pPr>
            <a:r>
              <a:rPr lang="en-US" sz="5400" b="0" i="0" u="none" strike="noStrike" cap="none">
                <a:solidFill>
                  <a:schemeClr val="lt1"/>
                </a:solidFill>
                <a:latin typeface="Arial"/>
                <a:ea typeface="Arial"/>
                <a:cs typeface="Arial"/>
                <a:sym typeface="Arial"/>
              </a:rPr>
              <a:t>Plan Overview</a:t>
            </a:r>
            <a:endParaRPr sz="5400" b="0" i="0" u="none" strike="noStrike" cap="none">
              <a:solidFill>
                <a:schemeClr val="lt1"/>
              </a:solidFill>
              <a:latin typeface="Arial"/>
              <a:ea typeface="Arial"/>
              <a:cs typeface="Arial"/>
              <a:sym typeface="Arial"/>
            </a:endParaRPr>
          </a:p>
        </p:txBody>
      </p:sp>
      <p:sp>
        <p:nvSpPr>
          <p:cNvPr id="100" name="Google Shape;100;p2"/>
          <p:cNvSpPr txBox="1"/>
          <p:nvPr/>
        </p:nvSpPr>
        <p:spPr>
          <a:xfrm>
            <a:off x="216675" y="2822525"/>
            <a:ext cx="6522900" cy="5078400"/>
          </a:xfrm>
          <a:prstGeom prst="rect">
            <a:avLst/>
          </a:prstGeom>
          <a:noFill/>
          <a:ln>
            <a:noFill/>
          </a:ln>
        </p:spPr>
        <p:txBody>
          <a:bodyPr spcFirstLastPara="1" wrap="square" lIns="91425" tIns="45700" rIns="91425" bIns="45700" anchor="t" anchorCtr="0">
            <a:normAutofit lnSpcReduction="10000"/>
          </a:bodyPr>
          <a:lstStyle/>
          <a:p>
            <a:pPr marL="457200" marR="0" lvl="0" indent="-228600" algn="l" rtl="0">
              <a:lnSpc>
                <a:spcPct val="90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Land Acknowledgement </a:t>
            </a:r>
            <a:endParaRPr sz="1400" b="0" i="0" u="none" strike="noStrike" cap="none">
              <a:solidFill>
                <a:srgbClr val="000000"/>
              </a:solidFill>
              <a:latin typeface="Arial"/>
              <a:ea typeface="Arial"/>
              <a:cs typeface="Arial"/>
              <a:sym typeface="Arial"/>
            </a:endParaRPr>
          </a:p>
          <a:p>
            <a:pPr marL="457200" marR="0" lvl="0" indent="-228600" algn="l" rtl="0">
              <a:lnSpc>
                <a:spcPct val="90000"/>
              </a:lnSpc>
              <a:spcBef>
                <a:spcPts val="6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Executive Summary</a:t>
            </a:r>
            <a:endParaRPr sz="1400" b="0" i="0" u="none" strike="noStrike" cap="none">
              <a:solidFill>
                <a:srgbClr val="000000"/>
              </a:solidFill>
              <a:latin typeface="Arial"/>
              <a:ea typeface="Arial"/>
              <a:cs typeface="Arial"/>
              <a:sym typeface="Arial"/>
            </a:endParaRPr>
          </a:p>
          <a:p>
            <a:pPr marL="457200" marR="0" lvl="0" indent="-228600" algn="l" rtl="0">
              <a:lnSpc>
                <a:spcPct val="90000"/>
              </a:lnSpc>
              <a:spcBef>
                <a:spcPts val="6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What Motivates Us</a:t>
            </a:r>
            <a:endParaRPr sz="2400" b="0" i="0" u="none" strike="noStrike" cap="none">
              <a:solidFill>
                <a:schemeClr val="lt1"/>
              </a:solidFill>
              <a:latin typeface="Arial"/>
              <a:ea typeface="Arial"/>
              <a:cs typeface="Arial"/>
              <a:sym typeface="Arial"/>
            </a:endParaRPr>
          </a:p>
          <a:p>
            <a:pPr marL="914400" marR="0" lvl="1" indent="-381000" algn="l" rtl="0">
              <a:lnSpc>
                <a:spcPct val="90000"/>
              </a:lnSpc>
              <a:spcBef>
                <a:spcPts val="6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MV Climate Emissions Baseline</a:t>
            </a:r>
            <a:endParaRPr sz="2400" b="0" i="0" u="none" strike="noStrike" cap="none">
              <a:solidFill>
                <a:schemeClr val="lt1"/>
              </a:solidFill>
              <a:latin typeface="Arial"/>
              <a:ea typeface="Arial"/>
              <a:cs typeface="Arial"/>
              <a:sym typeface="Arial"/>
            </a:endParaRPr>
          </a:p>
          <a:p>
            <a:pPr marL="914400" marR="0" lvl="1" indent="-381000" algn="l" rtl="0">
              <a:lnSpc>
                <a:spcPct val="90000"/>
              </a:lnSpc>
              <a:spcBef>
                <a:spcPts val="6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Climate Hazards and Impacts</a:t>
            </a:r>
            <a:endParaRPr sz="2400" b="0" i="0" u="none" strike="noStrike" cap="none">
              <a:solidFill>
                <a:schemeClr val="lt1"/>
              </a:solidFill>
              <a:latin typeface="Arial"/>
              <a:ea typeface="Arial"/>
              <a:cs typeface="Arial"/>
              <a:sym typeface="Arial"/>
            </a:endParaRPr>
          </a:p>
          <a:p>
            <a:pPr marL="914400" marR="0" lvl="1" indent="-381000" algn="l" rtl="0">
              <a:lnSpc>
                <a:spcPct val="90000"/>
              </a:lnSpc>
              <a:spcBef>
                <a:spcPts val="6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Climate and the Environment</a:t>
            </a:r>
            <a:endParaRPr sz="2400" b="0" i="0" u="none" strike="noStrike" cap="none">
              <a:solidFill>
                <a:schemeClr val="lt1"/>
              </a:solidFill>
              <a:latin typeface="Arial"/>
              <a:ea typeface="Arial"/>
              <a:cs typeface="Arial"/>
              <a:sym typeface="Arial"/>
            </a:endParaRPr>
          </a:p>
          <a:p>
            <a:pPr marL="914400" marR="0" lvl="1" indent="-381000" algn="l" rtl="0">
              <a:lnSpc>
                <a:spcPct val="90000"/>
              </a:lnSpc>
              <a:spcBef>
                <a:spcPts val="6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Climate Equity</a:t>
            </a:r>
            <a:endParaRPr sz="2400" b="0" i="0" u="none" strike="noStrike" cap="none">
              <a:solidFill>
                <a:schemeClr val="lt1"/>
              </a:solidFill>
              <a:latin typeface="Arial"/>
              <a:ea typeface="Arial"/>
              <a:cs typeface="Arial"/>
              <a:sym typeface="Arial"/>
            </a:endParaRPr>
          </a:p>
          <a:p>
            <a:pPr marL="457200" marR="0" lvl="0" indent="-228600" algn="l" rtl="0">
              <a:lnSpc>
                <a:spcPct val="90000"/>
              </a:lnSpc>
              <a:spcBef>
                <a:spcPts val="600"/>
              </a:spcBef>
              <a:spcAft>
                <a:spcPts val="0"/>
              </a:spcAft>
              <a:buClr>
                <a:schemeClr val="lt1"/>
              </a:buClr>
              <a:buSzPts val="2400"/>
              <a:buChar char="•"/>
            </a:pPr>
            <a:r>
              <a:rPr lang="en-US" sz="2400" u="none" strike="noStrike" cap="none">
                <a:solidFill>
                  <a:schemeClr val="lt1"/>
                </a:solidFill>
              </a:rPr>
              <a:t>Engaging our Community </a:t>
            </a:r>
            <a:endParaRPr sz="1400" u="none" strike="noStrike" cap="none">
              <a:solidFill>
                <a:srgbClr val="000000"/>
              </a:solidFill>
            </a:endParaRPr>
          </a:p>
          <a:p>
            <a:pPr marL="457200" marR="0" lvl="0" indent="-228600" algn="l" rtl="0">
              <a:lnSpc>
                <a:spcPct val="90000"/>
              </a:lnSpc>
              <a:spcBef>
                <a:spcPts val="6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Timeline of Key MV Climate Milestones</a:t>
            </a:r>
            <a:endParaRPr sz="1400" b="0" i="0" u="none" strike="noStrike" cap="none">
              <a:solidFill>
                <a:srgbClr val="000000"/>
              </a:solidFill>
              <a:latin typeface="Arial"/>
              <a:ea typeface="Arial"/>
              <a:cs typeface="Arial"/>
              <a:sym typeface="Arial"/>
            </a:endParaRPr>
          </a:p>
          <a:p>
            <a:pPr marL="457200" marR="0" lvl="0" indent="-228600" algn="l" rtl="0">
              <a:lnSpc>
                <a:spcPct val="90000"/>
              </a:lnSpc>
              <a:spcBef>
                <a:spcPts val="600"/>
              </a:spcBef>
              <a:spcAft>
                <a:spcPts val="0"/>
              </a:spcAft>
              <a:buClr>
                <a:schemeClr val="lt1"/>
              </a:buClr>
              <a:buSzPts val="2400"/>
              <a:buFont typeface="Arial"/>
              <a:buChar char="•"/>
            </a:pPr>
            <a:r>
              <a:rPr lang="en-US" sz="2400" b="1" i="1" u="none" strike="noStrike" cap="none">
                <a:solidFill>
                  <a:schemeClr val="lt1"/>
                </a:solidFill>
                <a:latin typeface="Arial"/>
                <a:ea typeface="Arial"/>
                <a:cs typeface="Arial"/>
                <a:sym typeface="Arial"/>
              </a:rPr>
              <a:t>Thematic Group Chapters</a:t>
            </a:r>
            <a:endParaRPr sz="1400" b="1" i="0" u="none" strike="noStrike" cap="none">
              <a:solidFill>
                <a:srgbClr val="000000"/>
              </a:solidFill>
              <a:latin typeface="Arial"/>
              <a:ea typeface="Arial"/>
              <a:cs typeface="Arial"/>
              <a:sym typeface="Arial"/>
            </a:endParaRPr>
          </a:p>
          <a:p>
            <a:pPr marL="457200" marR="0" lvl="0" indent="-228600" algn="l" rtl="0">
              <a:lnSpc>
                <a:spcPct val="90000"/>
              </a:lnSpc>
              <a:spcBef>
                <a:spcPts val="600"/>
              </a:spcBef>
              <a:spcAft>
                <a:spcPts val="0"/>
              </a:spcAft>
              <a:buClr>
                <a:schemeClr val="lt1"/>
              </a:buClr>
              <a:buSzPts val="2400"/>
              <a:buFont typeface="Arial"/>
              <a:buChar char="•"/>
            </a:pPr>
            <a:r>
              <a:rPr lang="en-US" sz="2400" b="1" i="1" u="none" strike="noStrike" cap="none">
                <a:solidFill>
                  <a:schemeClr val="lt1"/>
                </a:solidFill>
                <a:latin typeface="Arial"/>
                <a:ea typeface="Arial"/>
                <a:cs typeface="Arial"/>
                <a:sym typeface="Arial"/>
              </a:rPr>
              <a:t>Overarching Goals</a:t>
            </a:r>
            <a:endParaRPr sz="1400" b="1" i="0" u="none" strike="noStrike" cap="none">
              <a:solidFill>
                <a:srgbClr val="000000"/>
              </a:solidFill>
              <a:latin typeface="Arial"/>
              <a:ea typeface="Arial"/>
              <a:cs typeface="Arial"/>
              <a:sym typeface="Arial"/>
            </a:endParaRPr>
          </a:p>
          <a:p>
            <a:pPr marL="457200" marR="0" lvl="0" indent="-228600" algn="l" rtl="0">
              <a:lnSpc>
                <a:spcPct val="90000"/>
              </a:lnSpc>
              <a:spcBef>
                <a:spcPts val="600"/>
              </a:spcBef>
              <a:spcAft>
                <a:spcPts val="0"/>
              </a:spcAft>
              <a:buClr>
                <a:schemeClr val="lt1"/>
              </a:buClr>
              <a:buSzPts val="2400"/>
              <a:buFont typeface="Arial"/>
              <a:buChar char="•"/>
            </a:pPr>
            <a:r>
              <a:rPr lang="en-US" sz="2400" b="1" i="1" u="none" strike="noStrike" cap="none">
                <a:solidFill>
                  <a:schemeClr val="lt1"/>
                </a:solidFill>
                <a:latin typeface="Arial"/>
                <a:ea typeface="Arial"/>
                <a:cs typeface="Arial"/>
                <a:sym typeface="Arial"/>
              </a:rPr>
              <a:t>Moving Forward</a:t>
            </a:r>
            <a:endParaRPr sz="1400" b="1" i="0" u="none" strike="noStrike" cap="none">
              <a:solidFill>
                <a:srgbClr val="000000"/>
              </a:solidFill>
              <a:latin typeface="Arial"/>
              <a:ea typeface="Arial"/>
              <a:cs typeface="Arial"/>
              <a:sym typeface="Arial"/>
            </a:endParaRPr>
          </a:p>
          <a:p>
            <a:pPr marL="457200" marR="0" lvl="0" indent="-228600" algn="l" rtl="0">
              <a:lnSpc>
                <a:spcPct val="90000"/>
              </a:lnSpc>
              <a:spcBef>
                <a:spcPts val="6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Acknowledgements</a:t>
            </a:r>
            <a:endParaRPr sz="1400" b="0" i="0" u="none" strike="noStrike" cap="none">
              <a:solidFill>
                <a:srgbClr val="000000"/>
              </a:solidFill>
              <a:latin typeface="Arial"/>
              <a:ea typeface="Arial"/>
              <a:cs typeface="Arial"/>
              <a:sym typeface="Arial"/>
            </a:endParaRPr>
          </a:p>
        </p:txBody>
      </p:sp>
      <p:pic>
        <p:nvPicPr>
          <p:cNvPr id="101" name="Google Shape;101;p2"/>
          <p:cNvPicPr preferRelativeResize="0"/>
          <p:nvPr/>
        </p:nvPicPr>
        <p:blipFill rotWithShape="1">
          <a:blip r:embed="rId3">
            <a:alphaModFix/>
          </a:blip>
          <a:srcRect/>
          <a:stretch/>
        </p:blipFill>
        <p:spPr>
          <a:xfrm>
            <a:off x="6739588" y="1391050"/>
            <a:ext cx="11030176" cy="7174676"/>
          </a:xfrm>
          <a:prstGeom prst="rect">
            <a:avLst/>
          </a:prstGeom>
          <a:noFill/>
          <a:ln>
            <a:noFill/>
          </a:ln>
        </p:spPr>
      </p:pic>
      <p:pic>
        <p:nvPicPr>
          <p:cNvPr id="102" name="Google Shape;102;p2"/>
          <p:cNvPicPr preferRelativeResize="0"/>
          <p:nvPr/>
        </p:nvPicPr>
        <p:blipFill rotWithShape="1">
          <a:blip r:embed="rId4">
            <a:alphaModFix/>
          </a:blip>
          <a:srcRect t="2882" b="9228"/>
          <a:stretch/>
        </p:blipFill>
        <p:spPr>
          <a:xfrm>
            <a:off x="6334384" y="1648212"/>
            <a:ext cx="11840605" cy="66603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9"/>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9"/>
          <p:cNvSpPr txBox="1">
            <a:spLocks noGrp="1"/>
          </p:cNvSpPr>
          <p:nvPr>
            <p:ph type="title"/>
          </p:nvPr>
        </p:nvSpPr>
        <p:spPr>
          <a:xfrm>
            <a:off x="557430" y="775015"/>
            <a:ext cx="8771700" cy="1569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4200">
                <a:solidFill>
                  <a:srgbClr val="185570"/>
                </a:solidFill>
              </a:rPr>
              <a:t>Thematic Planning Area Sections</a:t>
            </a:r>
            <a:endParaRPr/>
          </a:p>
        </p:txBody>
      </p:sp>
      <p:sp>
        <p:nvSpPr>
          <p:cNvPr id="109" name="Google Shape;109;p9"/>
          <p:cNvSpPr/>
          <p:nvPr/>
        </p:nvSpPr>
        <p:spPr>
          <a:xfrm>
            <a:off x="0" y="2973904"/>
            <a:ext cx="11910060" cy="96012"/>
          </a:xfrm>
          <a:prstGeom prst="rect">
            <a:avLst/>
          </a:prstGeom>
          <a:solidFill>
            <a:srgbClr val="9389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Arial"/>
              <a:ea typeface="Arial"/>
              <a:cs typeface="Arial"/>
              <a:sym typeface="Arial"/>
            </a:endParaRPr>
          </a:p>
        </p:txBody>
      </p:sp>
      <p:sp>
        <p:nvSpPr>
          <p:cNvPr id="110" name="Google Shape;110;p9"/>
          <p:cNvSpPr txBox="1">
            <a:spLocks noGrp="1"/>
          </p:cNvSpPr>
          <p:nvPr>
            <p:ph type="body" idx="1"/>
          </p:nvPr>
        </p:nvSpPr>
        <p:spPr>
          <a:xfrm>
            <a:off x="282775" y="3429000"/>
            <a:ext cx="8771700" cy="5962800"/>
          </a:xfrm>
          <a:prstGeom prst="rect">
            <a:avLst/>
          </a:prstGeom>
          <a:noFill/>
          <a:ln>
            <a:noFill/>
          </a:ln>
        </p:spPr>
        <p:txBody>
          <a:bodyPr spcFirstLastPara="1" wrap="square" lIns="91425" tIns="45700" rIns="91425" bIns="45700" anchor="ctr" anchorCtr="0">
            <a:noAutofit/>
          </a:bodyPr>
          <a:lstStyle/>
          <a:p>
            <a:pPr marL="114300" lvl="0" indent="0" algn="l" rtl="0">
              <a:lnSpc>
                <a:spcPct val="90000"/>
              </a:lnSpc>
              <a:spcBef>
                <a:spcPts val="360"/>
              </a:spcBef>
              <a:spcAft>
                <a:spcPts val="0"/>
              </a:spcAft>
              <a:buSzPts val="1800"/>
              <a:buNone/>
            </a:pPr>
            <a:endParaRPr sz="3530">
              <a:solidFill>
                <a:srgbClr val="185570"/>
              </a:solidFill>
            </a:endParaRPr>
          </a:p>
          <a:p>
            <a:pPr marL="457200" lvl="0" indent="-355600" algn="l" rtl="0">
              <a:lnSpc>
                <a:spcPct val="90000"/>
              </a:lnSpc>
              <a:spcBef>
                <a:spcPts val="360"/>
              </a:spcBef>
              <a:spcAft>
                <a:spcPts val="0"/>
              </a:spcAft>
              <a:buClr>
                <a:schemeClr val="dk1"/>
              </a:buClr>
              <a:buSzPts val="2000"/>
              <a:buChar char="•"/>
            </a:pPr>
            <a:r>
              <a:rPr lang="en-US" sz="3530">
                <a:solidFill>
                  <a:srgbClr val="185570"/>
                </a:solidFill>
              </a:rPr>
              <a:t>Thematic Area Description and Climate Impacts</a:t>
            </a:r>
            <a:br>
              <a:rPr lang="en-US" sz="3530">
                <a:solidFill>
                  <a:srgbClr val="185570"/>
                </a:solidFill>
              </a:rPr>
            </a:br>
            <a:endParaRPr sz="3530">
              <a:solidFill>
                <a:srgbClr val="185570"/>
              </a:solidFill>
            </a:endParaRPr>
          </a:p>
          <a:p>
            <a:pPr marL="457200" lvl="0" indent="-355600" algn="l" rtl="0">
              <a:lnSpc>
                <a:spcPct val="90000"/>
              </a:lnSpc>
              <a:spcBef>
                <a:spcPts val="360"/>
              </a:spcBef>
              <a:spcAft>
                <a:spcPts val="0"/>
              </a:spcAft>
              <a:buClr>
                <a:schemeClr val="dk1"/>
              </a:buClr>
              <a:buSzPts val="2000"/>
              <a:buChar char="•"/>
            </a:pPr>
            <a:r>
              <a:rPr lang="en-US" sz="3530">
                <a:solidFill>
                  <a:srgbClr val="185570"/>
                </a:solidFill>
              </a:rPr>
              <a:t>What’s Happening Now </a:t>
            </a:r>
            <a:br>
              <a:rPr lang="en-US" sz="3530">
                <a:solidFill>
                  <a:srgbClr val="185570"/>
                </a:solidFill>
              </a:rPr>
            </a:br>
            <a:endParaRPr sz="3530">
              <a:solidFill>
                <a:srgbClr val="185570"/>
              </a:solidFill>
            </a:endParaRPr>
          </a:p>
          <a:p>
            <a:pPr marL="457200" lvl="0" indent="-355600" algn="l" rtl="0">
              <a:lnSpc>
                <a:spcPct val="90000"/>
              </a:lnSpc>
              <a:spcBef>
                <a:spcPts val="360"/>
              </a:spcBef>
              <a:spcAft>
                <a:spcPts val="0"/>
              </a:spcAft>
              <a:buClr>
                <a:schemeClr val="dk1"/>
              </a:buClr>
              <a:buSzPts val="2000"/>
              <a:buChar char="•"/>
            </a:pPr>
            <a:r>
              <a:rPr lang="en-US" sz="3530">
                <a:solidFill>
                  <a:srgbClr val="185570"/>
                </a:solidFill>
              </a:rPr>
              <a:t>Equity and Questions to Consider </a:t>
            </a:r>
            <a:endParaRPr sz="3160"/>
          </a:p>
          <a:p>
            <a:pPr marL="114300" lvl="0" indent="0" algn="l" rtl="0">
              <a:lnSpc>
                <a:spcPct val="90000"/>
              </a:lnSpc>
              <a:spcBef>
                <a:spcPts val="360"/>
              </a:spcBef>
              <a:spcAft>
                <a:spcPts val="0"/>
              </a:spcAft>
              <a:buSzPts val="1800"/>
              <a:buNone/>
            </a:pPr>
            <a:endParaRPr sz="3530">
              <a:solidFill>
                <a:srgbClr val="185570"/>
              </a:solidFill>
            </a:endParaRPr>
          </a:p>
          <a:p>
            <a:pPr marL="457200" lvl="0" indent="-355600" algn="l" rtl="0">
              <a:lnSpc>
                <a:spcPct val="90000"/>
              </a:lnSpc>
              <a:spcBef>
                <a:spcPts val="360"/>
              </a:spcBef>
              <a:spcAft>
                <a:spcPts val="0"/>
              </a:spcAft>
              <a:buClr>
                <a:schemeClr val="dk1"/>
              </a:buClr>
              <a:buSzPts val="2000"/>
              <a:buChar char="•"/>
            </a:pPr>
            <a:r>
              <a:rPr lang="en-US" sz="3530">
                <a:solidFill>
                  <a:srgbClr val="185570"/>
                </a:solidFill>
              </a:rPr>
              <a:t>Goals and Measures of Success</a:t>
            </a:r>
            <a:br>
              <a:rPr lang="en-US" sz="3530">
                <a:solidFill>
                  <a:srgbClr val="185570"/>
                </a:solidFill>
              </a:rPr>
            </a:br>
            <a:endParaRPr sz="3530">
              <a:solidFill>
                <a:srgbClr val="185570"/>
              </a:solidFill>
            </a:endParaRPr>
          </a:p>
          <a:p>
            <a:pPr marL="457200" lvl="0" indent="-355600" algn="l" rtl="0">
              <a:lnSpc>
                <a:spcPct val="90000"/>
              </a:lnSpc>
              <a:spcBef>
                <a:spcPts val="360"/>
              </a:spcBef>
              <a:spcAft>
                <a:spcPts val="0"/>
              </a:spcAft>
              <a:buClr>
                <a:schemeClr val="dk1"/>
              </a:buClr>
              <a:buSzPts val="2000"/>
              <a:buChar char="•"/>
            </a:pPr>
            <a:r>
              <a:rPr lang="en-US" sz="3530">
                <a:solidFill>
                  <a:srgbClr val="185570"/>
                </a:solidFill>
              </a:rPr>
              <a:t>Objectives, Actions, Leads, Cost, Co-Benefits</a:t>
            </a:r>
            <a:endParaRPr sz="3160"/>
          </a:p>
          <a:p>
            <a:pPr marL="114300" lvl="0" indent="0" algn="l" rtl="0">
              <a:lnSpc>
                <a:spcPct val="90000"/>
              </a:lnSpc>
              <a:spcBef>
                <a:spcPts val="360"/>
              </a:spcBef>
              <a:spcAft>
                <a:spcPts val="0"/>
              </a:spcAft>
              <a:buSzPts val="1800"/>
              <a:buNone/>
            </a:pPr>
            <a:endParaRPr sz="3530">
              <a:solidFill>
                <a:srgbClr val="185570"/>
              </a:solidFill>
            </a:endParaRPr>
          </a:p>
          <a:p>
            <a:pPr marL="457200" lvl="0" indent="-228600" algn="l" rtl="0">
              <a:lnSpc>
                <a:spcPct val="90000"/>
              </a:lnSpc>
              <a:spcBef>
                <a:spcPts val="360"/>
              </a:spcBef>
              <a:spcAft>
                <a:spcPts val="0"/>
              </a:spcAft>
              <a:buClr>
                <a:schemeClr val="dk1"/>
              </a:buClr>
              <a:buSzPts val="1800"/>
              <a:buNone/>
            </a:pPr>
            <a:endParaRPr sz="3160">
              <a:solidFill>
                <a:srgbClr val="185570"/>
              </a:solidFill>
            </a:endParaRPr>
          </a:p>
        </p:txBody>
      </p:sp>
      <p:pic>
        <p:nvPicPr>
          <p:cNvPr id="111" name="Google Shape;111;p9"/>
          <p:cNvPicPr preferRelativeResize="0"/>
          <p:nvPr/>
        </p:nvPicPr>
        <p:blipFill rotWithShape="1">
          <a:blip r:embed="rId3">
            <a:alphaModFix/>
          </a:blip>
          <a:srcRect l="398" r="2342" b="1"/>
          <a:stretch/>
        </p:blipFill>
        <p:spPr>
          <a:xfrm>
            <a:off x="11910060" y="10"/>
            <a:ext cx="6377940" cy="10286991"/>
          </a:xfrm>
          <a:prstGeom prst="rect">
            <a:avLst/>
          </a:prstGeom>
          <a:noFill/>
          <a:ln>
            <a:noFill/>
          </a:ln>
        </p:spPr>
      </p:pic>
      <p:sp>
        <p:nvSpPr>
          <p:cNvPr id="112" name="Google Shape;112;p9"/>
          <p:cNvSpPr/>
          <p:nvPr/>
        </p:nvSpPr>
        <p:spPr>
          <a:xfrm rot="5400000">
            <a:off x="6731204" y="5095493"/>
            <a:ext cx="10287003" cy="96012"/>
          </a:xfrm>
          <a:prstGeom prst="rect">
            <a:avLst/>
          </a:prstGeom>
          <a:solidFill>
            <a:srgbClr val="9389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Arial"/>
              <a:ea typeface="Arial"/>
              <a:cs typeface="Arial"/>
              <a:sym typeface="Arial"/>
            </a:endParaRPr>
          </a:p>
        </p:txBody>
      </p:sp>
      <p:pic>
        <p:nvPicPr>
          <p:cNvPr id="113" name="Google Shape;113;p9"/>
          <p:cNvPicPr preferRelativeResize="0"/>
          <p:nvPr/>
        </p:nvPicPr>
        <p:blipFill>
          <a:blip r:embed="rId4">
            <a:alphaModFix/>
          </a:blip>
          <a:stretch>
            <a:fillRect/>
          </a:stretch>
        </p:blipFill>
        <p:spPr>
          <a:xfrm>
            <a:off x="9501300" y="292951"/>
            <a:ext cx="7524575" cy="9758250"/>
          </a:xfrm>
          <a:prstGeom prst="rect">
            <a:avLst/>
          </a:prstGeom>
          <a:noFill/>
          <a:ln>
            <a:noFill/>
          </a:ln>
        </p:spPr>
      </p:pic>
      <p:pic>
        <p:nvPicPr>
          <p:cNvPr id="114" name="Google Shape;114;p9"/>
          <p:cNvPicPr preferRelativeResize="0"/>
          <p:nvPr/>
        </p:nvPicPr>
        <p:blipFill>
          <a:blip r:embed="rId5">
            <a:alphaModFix/>
          </a:blip>
          <a:stretch>
            <a:fillRect/>
          </a:stretch>
        </p:blipFill>
        <p:spPr>
          <a:xfrm>
            <a:off x="9727950" y="294269"/>
            <a:ext cx="7524575" cy="9755606"/>
          </a:xfrm>
          <a:prstGeom prst="rect">
            <a:avLst/>
          </a:prstGeom>
          <a:noFill/>
          <a:ln>
            <a:noFill/>
          </a:ln>
        </p:spPr>
      </p:pic>
      <p:pic>
        <p:nvPicPr>
          <p:cNvPr id="115" name="Google Shape;115;p9"/>
          <p:cNvPicPr preferRelativeResize="0"/>
          <p:nvPr/>
        </p:nvPicPr>
        <p:blipFill>
          <a:blip r:embed="rId6">
            <a:alphaModFix/>
          </a:blip>
          <a:stretch>
            <a:fillRect/>
          </a:stretch>
        </p:blipFill>
        <p:spPr>
          <a:xfrm>
            <a:off x="10009150" y="366557"/>
            <a:ext cx="7524576" cy="9748994"/>
          </a:xfrm>
          <a:prstGeom prst="rect">
            <a:avLst/>
          </a:prstGeom>
          <a:noFill/>
          <a:ln>
            <a:noFill/>
          </a:ln>
        </p:spPr>
      </p:pic>
      <p:pic>
        <p:nvPicPr>
          <p:cNvPr id="116" name="Google Shape;116;p9"/>
          <p:cNvPicPr preferRelativeResize="0"/>
          <p:nvPr/>
        </p:nvPicPr>
        <p:blipFill>
          <a:blip r:embed="rId7">
            <a:alphaModFix/>
          </a:blip>
          <a:stretch>
            <a:fillRect/>
          </a:stretch>
        </p:blipFill>
        <p:spPr>
          <a:xfrm>
            <a:off x="10328281" y="289790"/>
            <a:ext cx="7524575" cy="9797191"/>
          </a:xfrm>
          <a:prstGeom prst="rect">
            <a:avLst/>
          </a:prstGeom>
          <a:noFill/>
          <a:ln>
            <a:noFill/>
          </a:ln>
        </p:spPr>
      </p:pic>
      <p:pic>
        <p:nvPicPr>
          <p:cNvPr id="117" name="Google Shape;117;p9"/>
          <p:cNvPicPr preferRelativeResize="0"/>
          <p:nvPr/>
        </p:nvPicPr>
        <p:blipFill>
          <a:blip r:embed="rId8">
            <a:alphaModFix/>
          </a:blip>
          <a:stretch>
            <a:fillRect/>
          </a:stretch>
        </p:blipFill>
        <p:spPr>
          <a:xfrm>
            <a:off x="10658506" y="365664"/>
            <a:ext cx="7524574" cy="97117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1000"/>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1000"/>
                                        <p:tgtEl>
                                          <p:spTgt spid="1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121"/>
        <p:cNvGrpSpPr/>
        <p:nvPr/>
      </p:nvGrpSpPr>
      <p:grpSpPr>
        <a:xfrm>
          <a:off x="0" y="0"/>
          <a:ext cx="0" cy="0"/>
          <a:chOff x="0" y="0"/>
          <a:chExt cx="0" cy="0"/>
        </a:xfrm>
      </p:grpSpPr>
      <p:sp>
        <p:nvSpPr>
          <p:cNvPr id="122" name="Google Shape;122;g763ccd353bd943bb_31"/>
          <p:cNvSpPr txBox="1"/>
          <p:nvPr/>
        </p:nvSpPr>
        <p:spPr>
          <a:xfrm>
            <a:off x="8519250" y="720700"/>
            <a:ext cx="9359700" cy="7729200"/>
          </a:xfrm>
          <a:prstGeom prst="rect">
            <a:avLst/>
          </a:prstGeom>
          <a:noFill/>
          <a:ln>
            <a:noFill/>
          </a:ln>
        </p:spPr>
        <p:txBody>
          <a:bodyPr spcFirstLastPara="1" wrap="square" lIns="91425" tIns="45700" rIns="91425" bIns="45700" anchor="t" anchorCtr="0">
            <a:normAutofit fontScale="77500" lnSpcReduction="20000"/>
          </a:bodyPr>
          <a:lstStyle/>
          <a:p>
            <a:pPr marL="457200" marR="0" lvl="0" indent="-452437" algn="l" rtl="0">
              <a:lnSpc>
                <a:spcPct val="90000"/>
              </a:lnSpc>
              <a:spcBef>
                <a:spcPts val="0"/>
              </a:spcBef>
              <a:spcAft>
                <a:spcPts val="0"/>
              </a:spcAft>
              <a:buClr>
                <a:srgbClr val="FFFFFF"/>
              </a:buClr>
              <a:buSzPct val="100000"/>
              <a:buChar char="●"/>
            </a:pPr>
            <a:r>
              <a:rPr lang="en-US" sz="4548">
                <a:solidFill>
                  <a:srgbClr val="FFFFFF"/>
                </a:solidFill>
              </a:rPr>
              <a:t>15 </a:t>
            </a:r>
            <a:r>
              <a:rPr lang="en-US" sz="4548" b="0" i="0" u="none" strike="noStrike" cap="none">
                <a:solidFill>
                  <a:srgbClr val="FFFFFF"/>
                </a:solidFill>
                <a:latin typeface="Arial"/>
                <a:ea typeface="Arial"/>
                <a:cs typeface="Arial"/>
                <a:sym typeface="Arial"/>
              </a:rPr>
              <a:t>Goals</a:t>
            </a:r>
            <a:endParaRPr sz="4548" b="0" i="0" u="none" strike="noStrike" cap="none">
              <a:solidFill>
                <a:srgbClr val="FFFFFF"/>
              </a:solidFill>
              <a:latin typeface="Arial"/>
              <a:ea typeface="Arial"/>
              <a:cs typeface="Arial"/>
              <a:sym typeface="Arial"/>
            </a:endParaRPr>
          </a:p>
          <a:p>
            <a:pPr marL="457200" marR="0" lvl="0" indent="0" algn="l" rtl="0">
              <a:lnSpc>
                <a:spcPct val="90000"/>
              </a:lnSpc>
              <a:spcBef>
                <a:spcPts val="0"/>
              </a:spcBef>
              <a:spcAft>
                <a:spcPts val="0"/>
              </a:spcAft>
              <a:buNone/>
            </a:pPr>
            <a:endParaRPr sz="4548">
              <a:solidFill>
                <a:srgbClr val="FFFFFF"/>
              </a:solidFill>
            </a:endParaRPr>
          </a:p>
          <a:p>
            <a:pPr marL="457200" marR="0" lvl="0" indent="-452437" algn="l" rtl="0">
              <a:lnSpc>
                <a:spcPct val="90000"/>
              </a:lnSpc>
              <a:spcBef>
                <a:spcPts val="0"/>
              </a:spcBef>
              <a:spcAft>
                <a:spcPts val="0"/>
              </a:spcAft>
              <a:buClr>
                <a:srgbClr val="FFFFFF"/>
              </a:buClr>
              <a:buSzPct val="100000"/>
              <a:buChar char="●"/>
            </a:pPr>
            <a:r>
              <a:rPr lang="en-US" sz="4548">
                <a:solidFill>
                  <a:srgbClr val="FFFFFF"/>
                </a:solidFill>
              </a:rPr>
              <a:t>56</a:t>
            </a:r>
            <a:r>
              <a:rPr lang="en-US" sz="4548" b="0" i="0" u="none" strike="noStrike" cap="none">
                <a:solidFill>
                  <a:srgbClr val="FFFFFF"/>
                </a:solidFill>
                <a:latin typeface="Arial"/>
                <a:ea typeface="Arial"/>
                <a:cs typeface="Arial"/>
                <a:sym typeface="Arial"/>
              </a:rPr>
              <a:t> Objectives</a:t>
            </a:r>
            <a:endParaRPr sz="4548" b="0" i="0" u="none" strike="noStrike" cap="none">
              <a:solidFill>
                <a:srgbClr val="FFFFFF"/>
              </a:solidFill>
              <a:latin typeface="Arial"/>
              <a:ea typeface="Arial"/>
              <a:cs typeface="Arial"/>
              <a:sym typeface="Arial"/>
            </a:endParaRPr>
          </a:p>
          <a:p>
            <a:pPr marL="457200" marR="0" lvl="0" indent="0" algn="l" rtl="0">
              <a:lnSpc>
                <a:spcPct val="90000"/>
              </a:lnSpc>
              <a:spcBef>
                <a:spcPts val="0"/>
              </a:spcBef>
              <a:spcAft>
                <a:spcPts val="0"/>
              </a:spcAft>
              <a:buNone/>
            </a:pPr>
            <a:endParaRPr sz="4548">
              <a:solidFill>
                <a:srgbClr val="FFFFFF"/>
              </a:solidFill>
            </a:endParaRPr>
          </a:p>
          <a:p>
            <a:pPr marL="457200" marR="0" lvl="0" indent="-452437" algn="l" rtl="0">
              <a:lnSpc>
                <a:spcPct val="90000"/>
              </a:lnSpc>
              <a:spcBef>
                <a:spcPts val="0"/>
              </a:spcBef>
              <a:spcAft>
                <a:spcPts val="0"/>
              </a:spcAft>
              <a:buClr>
                <a:srgbClr val="FFFFFF"/>
              </a:buClr>
              <a:buSzPct val="100000"/>
              <a:buChar char="●"/>
            </a:pPr>
            <a:r>
              <a:rPr lang="en-US" sz="4548">
                <a:solidFill>
                  <a:srgbClr val="FFFFFF"/>
                </a:solidFill>
              </a:rPr>
              <a:t>191 </a:t>
            </a:r>
            <a:r>
              <a:rPr lang="en-US" sz="4548" b="0" i="0" u="none" strike="noStrike" cap="none">
                <a:solidFill>
                  <a:srgbClr val="FFFFFF"/>
                </a:solidFill>
                <a:latin typeface="Arial"/>
                <a:ea typeface="Arial"/>
                <a:cs typeface="Arial"/>
                <a:sym typeface="Arial"/>
              </a:rPr>
              <a:t>Actions</a:t>
            </a:r>
            <a:endParaRPr sz="4548"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rgbClr val="000000"/>
              </a:buClr>
              <a:buSzPct val="100000"/>
              <a:buFont typeface="Arial"/>
              <a:buNone/>
            </a:pPr>
            <a:endParaRPr sz="3000">
              <a:solidFill>
                <a:srgbClr val="FFFFFF"/>
              </a:solidFill>
            </a:endParaRPr>
          </a:p>
          <a:p>
            <a:pPr marL="0" marR="0" lvl="0" indent="0" algn="l" rtl="0">
              <a:lnSpc>
                <a:spcPct val="90000"/>
              </a:lnSpc>
              <a:spcBef>
                <a:spcPts val="0"/>
              </a:spcBef>
              <a:spcAft>
                <a:spcPts val="0"/>
              </a:spcAft>
              <a:buClr>
                <a:srgbClr val="000000"/>
              </a:buClr>
              <a:buSzPct val="74758"/>
              <a:buFont typeface="Arial"/>
              <a:buNone/>
            </a:pPr>
            <a:endParaRPr sz="4012">
              <a:solidFill>
                <a:srgbClr val="FFFFFF"/>
              </a:solidFill>
            </a:endParaRPr>
          </a:p>
          <a:p>
            <a:pPr marL="0" marR="0" lvl="0" indent="0" algn="l" rtl="0">
              <a:lnSpc>
                <a:spcPct val="90000"/>
              </a:lnSpc>
              <a:spcBef>
                <a:spcPts val="0"/>
              </a:spcBef>
              <a:spcAft>
                <a:spcPts val="0"/>
              </a:spcAft>
              <a:buClr>
                <a:srgbClr val="000000"/>
              </a:buClr>
              <a:buSzPct val="74758"/>
              <a:buFont typeface="Arial"/>
              <a:buNone/>
            </a:pPr>
            <a:r>
              <a:rPr lang="en-US" sz="4012" b="0" i="0" u="none" strike="noStrike" cap="none">
                <a:solidFill>
                  <a:srgbClr val="FFFFFF"/>
                </a:solidFill>
                <a:latin typeface="Arial"/>
                <a:ea typeface="Arial"/>
                <a:cs typeface="Arial"/>
                <a:sym typeface="Arial"/>
              </a:rPr>
              <a:t>Lead Organizations/Groups: </a:t>
            </a:r>
            <a:endParaRPr sz="1012"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0"/>
              </a:spcAft>
              <a:buClr>
                <a:srgbClr val="000000"/>
              </a:buClr>
              <a:buSzPct val="100000"/>
              <a:buFont typeface="Arial"/>
              <a:buNone/>
            </a:pPr>
            <a:r>
              <a:rPr lang="en-US" sz="3000">
                <a:solidFill>
                  <a:srgbClr val="FFFFFF"/>
                </a:solidFill>
              </a:rPr>
              <a:t>Ag Society, C&amp;D Waste Committee, Vineyard Vision Fellowship. Cape Light Compact, Dukes County Emergency Managers Association, Dukes County health sub-committee, local CERT teams, Fire Chiefs, I2, Island Grown Initiative,  Island Health Care, Kinship Heals, Morning Glory Farm, MV Center for Education and Training (formerly ACE MV), MV CLC Reps, MV Fishermen’s Preservation Trust, MV Shellfish Group, MV Food Waste Initiative Committee, MV Seafood Collaborative , MV Shellfish Group, Cottage City Oysters, MV Tick Program, Martha’s Vineyard Commission, MVC Climate Action Task Force, Polly Hill, BiodiversityWorks, President of Health Council, Prospective Emergency Manager, Steamship Authority, Town energy committees, Vineyard Conservation Society, Vineyard Power, Vineyard Sustainable Energy Committee </a:t>
            </a:r>
            <a:endParaRPr sz="3000">
              <a:solidFill>
                <a:srgbClr val="FFFFFF"/>
              </a:solidFill>
            </a:endParaRPr>
          </a:p>
          <a:p>
            <a:pPr marL="0" marR="0" lvl="0" indent="0" algn="l" rtl="0">
              <a:lnSpc>
                <a:spcPct val="90000"/>
              </a:lnSpc>
              <a:spcBef>
                <a:spcPts val="600"/>
              </a:spcBef>
              <a:spcAft>
                <a:spcPts val="0"/>
              </a:spcAft>
              <a:buClr>
                <a:srgbClr val="000000"/>
              </a:buClr>
              <a:buSzPct val="100000"/>
              <a:buFont typeface="Arial"/>
              <a:buNone/>
            </a:pPr>
            <a:endParaRPr sz="3000">
              <a:solidFill>
                <a:srgbClr val="FFFFFF"/>
              </a:solidFill>
            </a:endParaRPr>
          </a:p>
        </p:txBody>
      </p:sp>
      <p:pic>
        <p:nvPicPr>
          <p:cNvPr id="123" name="Google Shape;123;g763ccd353bd943bb_31"/>
          <p:cNvPicPr preferRelativeResize="0"/>
          <p:nvPr/>
        </p:nvPicPr>
        <p:blipFill rotWithShape="1">
          <a:blip r:embed="rId3">
            <a:alphaModFix/>
          </a:blip>
          <a:srcRect/>
          <a:stretch/>
        </p:blipFill>
        <p:spPr>
          <a:xfrm>
            <a:off x="1511525" y="6439875"/>
            <a:ext cx="3229750" cy="3229750"/>
          </a:xfrm>
          <a:prstGeom prst="rect">
            <a:avLst/>
          </a:prstGeom>
          <a:noFill/>
          <a:ln>
            <a:noFill/>
          </a:ln>
        </p:spPr>
      </p:pic>
      <p:pic>
        <p:nvPicPr>
          <p:cNvPr id="124" name="Google Shape;124;g763ccd353bd943bb_31"/>
          <p:cNvPicPr preferRelativeResize="0"/>
          <p:nvPr/>
        </p:nvPicPr>
        <p:blipFill rotWithShape="1">
          <a:blip r:embed="rId4">
            <a:alphaModFix/>
          </a:blip>
          <a:srcRect/>
          <a:stretch/>
        </p:blipFill>
        <p:spPr>
          <a:xfrm>
            <a:off x="922925" y="3063075"/>
            <a:ext cx="3346500" cy="3346500"/>
          </a:xfrm>
          <a:prstGeom prst="rect">
            <a:avLst/>
          </a:prstGeom>
          <a:noFill/>
          <a:ln>
            <a:noFill/>
          </a:ln>
        </p:spPr>
      </p:pic>
      <p:pic>
        <p:nvPicPr>
          <p:cNvPr id="125" name="Google Shape;125;g763ccd353bd943bb_31"/>
          <p:cNvPicPr preferRelativeResize="0"/>
          <p:nvPr/>
        </p:nvPicPr>
        <p:blipFill rotWithShape="1">
          <a:blip r:embed="rId5">
            <a:alphaModFix/>
          </a:blip>
          <a:srcRect/>
          <a:stretch/>
        </p:blipFill>
        <p:spPr>
          <a:xfrm>
            <a:off x="1310875" y="468150"/>
            <a:ext cx="3346500" cy="3346500"/>
          </a:xfrm>
          <a:prstGeom prst="rect">
            <a:avLst/>
          </a:prstGeom>
          <a:noFill/>
          <a:ln>
            <a:noFill/>
          </a:ln>
        </p:spPr>
      </p:pic>
      <p:pic>
        <p:nvPicPr>
          <p:cNvPr id="126" name="Google Shape;126;g763ccd353bd943bb_31"/>
          <p:cNvPicPr preferRelativeResize="0"/>
          <p:nvPr/>
        </p:nvPicPr>
        <p:blipFill rotWithShape="1">
          <a:blip r:embed="rId6">
            <a:alphaModFix/>
          </a:blip>
          <a:srcRect t="49" b="1077"/>
          <a:stretch/>
        </p:blipFill>
        <p:spPr>
          <a:xfrm>
            <a:off x="4950997" y="6504575"/>
            <a:ext cx="3135800" cy="3100350"/>
          </a:xfrm>
          <a:prstGeom prst="rect">
            <a:avLst/>
          </a:prstGeom>
          <a:noFill/>
          <a:ln>
            <a:noFill/>
          </a:ln>
        </p:spPr>
      </p:pic>
      <p:pic>
        <p:nvPicPr>
          <p:cNvPr id="127" name="Google Shape;127;g763ccd353bd943bb_31"/>
          <p:cNvPicPr preferRelativeResize="0"/>
          <p:nvPr/>
        </p:nvPicPr>
        <p:blipFill rotWithShape="1">
          <a:blip r:embed="rId7">
            <a:alphaModFix/>
          </a:blip>
          <a:srcRect t="682" b="444"/>
          <a:stretch/>
        </p:blipFill>
        <p:spPr>
          <a:xfrm>
            <a:off x="4950991" y="1934384"/>
            <a:ext cx="2827821" cy="2795875"/>
          </a:xfrm>
          <a:prstGeom prst="rect">
            <a:avLst/>
          </a:prstGeom>
          <a:noFill/>
          <a:ln>
            <a:noFill/>
          </a:ln>
        </p:spPr>
      </p:pic>
      <p:pic>
        <p:nvPicPr>
          <p:cNvPr id="128" name="Google Shape;128;g763ccd353bd943bb_31"/>
          <p:cNvPicPr preferRelativeResize="0"/>
          <p:nvPr/>
        </p:nvPicPr>
        <p:blipFill rotWithShape="1">
          <a:blip r:embed="rId8">
            <a:alphaModFix/>
          </a:blip>
          <a:srcRect/>
          <a:stretch/>
        </p:blipFill>
        <p:spPr>
          <a:xfrm>
            <a:off x="3477220" y="4105174"/>
            <a:ext cx="3346500" cy="3346500"/>
          </a:xfrm>
          <a:prstGeom prst="rect">
            <a:avLst/>
          </a:prstGeom>
          <a:noFill/>
          <a:ln>
            <a:noFill/>
          </a:ln>
        </p:spPr>
      </p:pic>
      <p:sp>
        <p:nvSpPr>
          <p:cNvPr id="129" name="Google Shape;129;g763ccd353bd943bb_31"/>
          <p:cNvSpPr txBox="1"/>
          <p:nvPr/>
        </p:nvSpPr>
        <p:spPr>
          <a:xfrm>
            <a:off x="8519250" y="8449900"/>
            <a:ext cx="9564900" cy="1265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0"/>
              </a:spcAft>
              <a:buClr>
                <a:srgbClr val="000000"/>
              </a:buClr>
              <a:buSzPts val="3900"/>
              <a:buFont typeface="Arial"/>
              <a:buNone/>
            </a:pPr>
            <a:r>
              <a:rPr lang="en-US" sz="3900" b="1" i="1" u="none" strike="noStrike" cap="none">
                <a:solidFill>
                  <a:srgbClr val="9FC5E8"/>
                </a:solidFill>
                <a:latin typeface="Arial"/>
                <a:ea typeface="Arial"/>
                <a:cs typeface="Arial"/>
                <a:sym typeface="Arial"/>
              </a:rPr>
              <a:t>Town Collaboration: </a:t>
            </a:r>
            <a:r>
              <a:rPr lang="en-US" sz="3900" b="0" i="1" u="none" strike="noStrike" cap="none">
                <a:solidFill>
                  <a:srgbClr val="9FC5E8"/>
                </a:solidFill>
                <a:latin typeface="Arial"/>
                <a:ea typeface="Arial"/>
                <a:cs typeface="Arial"/>
                <a:sym typeface="Arial"/>
              </a:rPr>
              <a:t> </a:t>
            </a:r>
            <a:r>
              <a:rPr lang="en-US" sz="3900" i="1">
                <a:solidFill>
                  <a:srgbClr val="9FC5E8"/>
                </a:solidFill>
              </a:rPr>
              <a:t>Climate &amp; Energy Committees (on VSEC and CRC)</a:t>
            </a:r>
            <a:endParaRPr sz="900" b="0" i="1" u="none" strike="noStrike" cap="none">
              <a:solidFill>
                <a:srgbClr val="9FC5E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133"/>
        <p:cNvGrpSpPr/>
        <p:nvPr/>
      </p:nvGrpSpPr>
      <p:grpSpPr>
        <a:xfrm>
          <a:off x="0" y="0"/>
          <a:ext cx="0" cy="0"/>
          <a:chOff x="0" y="0"/>
          <a:chExt cx="0" cy="0"/>
        </a:xfrm>
      </p:grpSpPr>
      <p:sp>
        <p:nvSpPr>
          <p:cNvPr id="134" name="Google Shape;134;p28"/>
          <p:cNvSpPr txBox="1"/>
          <p:nvPr/>
        </p:nvSpPr>
        <p:spPr>
          <a:xfrm>
            <a:off x="976898" y="1387286"/>
            <a:ext cx="8548200" cy="6652200"/>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90000"/>
              </a:lnSpc>
              <a:spcBef>
                <a:spcPts val="0"/>
              </a:spcBef>
              <a:spcAft>
                <a:spcPts val="0"/>
              </a:spcAft>
              <a:buClr>
                <a:srgbClr val="000000"/>
              </a:buClr>
              <a:buSzPct val="100000"/>
              <a:buFont typeface="Arial"/>
              <a:buNone/>
            </a:pPr>
            <a:br>
              <a:rPr lang="en-US" sz="3000" b="0" i="0" u="none" strike="noStrike" cap="none">
                <a:solidFill>
                  <a:srgbClr val="FFFFFF"/>
                </a:solidFill>
                <a:latin typeface="Arial"/>
                <a:ea typeface="Arial"/>
                <a:cs typeface="Arial"/>
                <a:sym typeface="Arial"/>
              </a:rPr>
            </a:br>
            <a:endParaRPr sz="3000" b="0"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r>
              <a:rPr lang="en-US" sz="6300" b="1" i="0" u="none" strike="noStrike" cap="none">
                <a:solidFill>
                  <a:srgbClr val="FFFFFF"/>
                </a:solidFill>
                <a:latin typeface="Arial"/>
                <a:ea typeface="Arial"/>
                <a:cs typeface="Arial"/>
                <a:sym typeface="Arial"/>
              </a:rPr>
              <a:t>Land Use, Natural Resources, and Biodiversity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endParaRPr sz="4400" b="1"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r>
              <a:rPr lang="en-US" sz="4400" b="0" i="0" u="none" strike="noStrike" cap="none">
                <a:solidFill>
                  <a:srgbClr val="FFFFFF"/>
                </a:solidFill>
                <a:latin typeface="Arial"/>
                <a:ea typeface="Arial"/>
                <a:cs typeface="Arial"/>
                <a:sym typeface="Arial"/>
              </a:rPr>
              <a:t>Actions include </a:t>
            </a:r>
            <a:endParaRPr sz="1400" b="0" i="0" u="none" strike="noStrike" cap="none">
              <a:solidFill>
                <a:srgbClr val="000000"/>
              </a:solidFill>
              <a:latin typeface="Arial"/>
              <a:ea typeface="Arial"/>
              <a:cs typeface="Arial"/>
              <a:sym typeface="Arial"/>
            </a:endParaRPr>
          </a:p>
          <a:p>
            <a:pPr marL="571500" marR="0" lvl="0" indent="-571500" algn="l" rtl="0">
              <a:lnSpc>
                <a:spcPct val="90000"/>
              </a:lnSpc>
              <a:spcBef>
                <a:spcPts val="600"/>
              </a:spcBef>
              <a:spcAft>
                <a:spcPts val="0"/>
              </a:spcAft>
              <a:buClr>
                <a:srgbClr val="F2F2F2"/>
              </a:buClr>
              <a:buSzPct val="100000"/>
              <a:buFont typeface="Arial"/>
              <a:buChar char="•"/>
            </a:pPr>
            <a:r>
              <a:rPr lang="en-US" sz="4400" b="0" i="0" u="none" strike="noStrike" cap="none">
                <a:solidFill>
                  <a:srgbClr val="FFFFFF"/>
                </a:solidFill>
                <a:latin typeface="Arial"/>
                <a:ea typeface="Arial"/>
                <a:cs typeface="Arial"/>
                <a:sym typeface="Arial"/>
              </a:rPr>
              <a:t>discontinuing or managing development in vulnerable areas (e.g., flood zones); </a:t>
            </a:r>
            <a:endParaRPr sz="1400" b="0" i="0" u="none" strike="noStrike" cap="none">
              <a:solidFill>
                <a:srgbClr val="000000"/>
              </a:solidFill>
              <a:latin typeface="Arial"/>
              <a:ea typeface="Arial"/>
              <a:cs typeface="Arial"/>
              <a:sym typeface="Arial"/>
            </a:endParaRPr>
          </a:p>
          <a:p>
            <a:pPr marL="571500" marR="0" lvl="0" indent="-571500" algn="l" rtl="0">
              <a:lnSpc>
                <a:spcPct val="90000"/>
              </a:lnSpc>
              <a:spcBef>
                <a:spcPts val="600"/>
              </a:spcBef>
              <a:spcAft>
                <a:spcPts val="0"/>
              </a:spcAft>
              <a:buClr>
                <a:srgbClr val="F2F2F2"/>
              </a:buClr>
              <a:buSzPct val="100000"/>
              <a:buFont typeface="Arial"/>
              <a:buChar char="•"/>
            </a:pPr>
            <a:r>
              <a:rPr lang="en-US" sz="4400" b="0" i="0" u="none" strike="noStrike" cap="none">
                <a:solidFill>
                  <a:srgbClr val="FFFFFF"/>
                </a:solidFill>
                <a:latin typeface="Arial"/>
                <a:ea typeface="Arial"/>
                <a:cs typeface="Arial"/>
                <a:sym typeface="Arial"/>
              </a:rPr>
              <a:t>preservation of salt marshes for their many community values; </a:t>
            </a:r>
            <a:endParaRPr sz="1400" b="0" i="0" u="none" strike="noStrike" cap="none">
              <a:solidFill>
                <a:srgbClr val="000000"/>
              </a:solidFill>
              <a:latin typeface="Arial"/>
              <a:ea typeface="Arial"/>
              <a:cs typeface="Arial"/>
              <a:sym typeface="Arial"/>
            </a:endParaRPr>
          </a:p>
          <a:p>
            <a:pPr marL="571500" marR="0" lvl="0" indent="-571500" algn="l" rtl="0">
              <a:lnSpc>
                <a:spcPct val="90000"/>
              </a:lnSpc>
              <a:spcBef>
                <a:spcPts val="600"/>
              </a:spcBef>
              <a:spcAft>
                <a:spcPts val="0"/>
              </a:spcAft>
              <a:buClr>
                <a:srgbClr val="F2F2F2"/>
              </a:buClr>
              <a:buSzPct val="100000"/>
              <a:buFont typeface="Arial"/>
              <a:buChar char="•"/>
            </a:pPr>
            <a:r>
              <a:rPr lang="en-US" sz="4400" b="0" i="0" u="none" strike="noStrike" cap="none">
                <a:solidFill>
                  <a:srgbClr val="FFFFFF"/>
                </a:solidFill>
                <a:latin typeface="Arial"/>
                <a:ea typeface="Arial"/>
                <a:cs typeface="Arial"/>
                <a:sym typeface="Arial"/>
              </a:rPr>
              <a:t>setting maximum disturbance limits for new development and standards for the use of native plantings; and </a:t>
            </a:r>
            <a:endParaRPr sz="1400" b="0" i="0" u="none" strike="noStrike" cap="none">
              <a:solidFill>
                <a:srgbClr val="000000"/>
              </a:solidFill>
              <a:latin typeface="Arial"/>
              <a:ea typeface="Arial"/>
              <a:cs typeface="Arial"/>
              <a:sym typeface="Arial"/>
            </a:endParaRPr>
          </a:p>
          <a:p>
            <a:pPr marL="571500" marR="0" lvl="0" indent="-571500" algn="l" rtl="0">
              <a:lnSpc>
                <a:spcPct val="90000"/>
              </a:lnSpc>
              <a:spcBef>
                <a:spcPts val="600"/>
              </a:spcBef>
              <a:spcAft>
                <a:spcPts val="0"/>
              </a:spcAft>
              <a:buClr>
                <a:srgbClr val="F2F2F2"/>
              </a:buClr>
              <a:buSzPct val="100000"/>
              <a:buFont typeface="Arial"/>
              <a:buChar char="•"/>
            </a:pPr>
            <a:r>
              <a:rPr lang="en-US" sz="4400" b="0" i="0" u="none" strike="noStrike" cap="none">
                <a:solidFill>
                  <a:srgbClr val="FFFFFF"/>
                </a:solidFill>
                <a:latin typeface="Arial"/>
                <a:ea typeface="Arial"/>
                <a:cs typeface="Arial"/>
                <a:sym typeface="Arial"/>
              </a:rPr>
              <a:t>protecting coastal pond water quality and our drinking water through increased collaboration and enhanced regulations. </a:t>
            </a:r>
            <a:endParaRPr sz="1400" b="0" i="0" u="none" strike="noStrike" cap="none">
              <a:solidFill>
                <a:srgbClr val="000000"/>
              </a:solidFill>
              <a:latin typeface="Arial"/>
              <a:ea typeface="Arial"/>
              <a:cs typeface="Arial"/>
              <a:sym typeface="Arial"/>
            </a:endParaRPr>
          </a:p>
          <a:p>
            <a:pPr marL="457200" marR="0" lvl="0" indent="-323850" algn="l" rtl="0">
              <a:lnSpc>
                <a:spcPct val="90000"/>
              </a:lnSpc>
              <a:spcBef>
                <a:spcPts val="600"/>
              </a:spcBef>
              <a:spcAft>
                <a:spcPts val="0"/>
              </a:spcAft>
              <a:buClr>
                <a:srgbClr val="FFFFFF"/>
              </a:buClr>
              <a:buSzPct val="100000"/>
              <a:buFont typeface="Arial"/>
              <a:buNone/>
            </a:pPr>
            <a:endParaRPr sz="3000" b="0"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r>
              <a:rPr lang="en-US" sz="3000"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35" name="Google Shape;135;p28"/>
          <p:cNvPicPr preferRelativeResize="0"/>
          <p:nvPr/>
        </p:nvPicPr>
        <p:blipFill rotWithShape="1">
          <a:blip r:embed="rId3">
            <a:alphaModFix/>
          </a:blip>
          <a:srcRect t="679" r="-2" b="449"/>
          <a:stretch/>
        </p:blipFill>
        <p:spPr>
          <a:xfrm>
            <a:off x="10135364" y="1406036"/>
            <a:ext cx="6990585" cy="6911576"/>
          </a:xfrm>
          <a:prstGeom prst="rect">
            <a:avLst/>
          </a:prstGeom>
          <a:noFill/>
          <a:ln>
            <a:noFill/>
          </a:ln>
        </p:spPr>
      </p:pic>
      <p:sp>
        <p:nvSpPr>
          <p:cNvPr id="136" name="Google Shape;136;p28"/>
          <p:cNvSpPr txBox="1"/>
          <p:nvPr/>
        </p:nvSpPr>
        <p:spPr>
          <a:xfrm>
            <a:off x="976900" y="8470000"/>
            <a:ext cx="15729000" cy="1265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0"/>
              </a:spcAft>
              <a:buClr>
                <a:srgbClr val="000000"/>
              </a:buClr>
              <a:buSzPts val="3900"/>
              <a:buFont typeface="Arial"/>
              <a:buNone/>
            </a:pPr>
            <a:r>
              <a:rPr lang="en-US" sz="3900" b="1" i="1" u="none" strike="noStrike" cap="none">
                <a:solidFill>
                  <a:srgbClr val="9FC5E8"/>
                </a:solidFill>
                <a:latin typeface="Arial"/>
                <a:ea typeface="Arial"/>
                <a:cs typeface="Arial"/>
                <a:sym typeface="Arial"/>
              </a:rPr>
              <a:t>Town Collaboration </a:t>
            </a:r>
            <a:r>
              <a:rPr lang="en-US" sz="3900" b="1" i="1">
                <a:solidFill>
                  <a:srgbClr val="9FC5E8"/>
                </a:solidFill>
              </a:rPr>
              <a:t>for Implementation</a:t>
            </a:r>
            <a:r>
              <a:rPr lang="en-US" sz="3900" b="1" i="1" u="none" strike="noStrike" cap="none">
                <a:solidFill>
                  <a:srgbClr val="9FC5E8"/>
                </a:solidFill>
                <a:latin typeface="Arial"/>
                <a:ea typeface="Arial"/>
                <a:cs typeface="Arial"/>
                <a:sym typeface="Arial"/>
              </a:rPr>
              <a:t>: </a:t>
            </a:r>
            <a:r>
              <a:rPr lang="en-US" sz="3900" b="0" i="1" u="none" strike="noStrike" cap="none">
                <a:solidFill>
                  <a:srgbClr val="9FC5E8"/>
                </a:solidFill>
                <a:latin typeface="Arial"/>
                <a:ea typeface="Arial"/>
                <a:cs typeface="Arial"/>
                <a:sym typeface="Arial"/>
              </a:rPr>
              <a:t> Planning Boards, Conservation Commission</a:t>
            </a:r>
            <a:endParaRPr sz="900" b="0" i="1" u="none" strike="noStrike" cap="none">
              <a:solidFill>
                <a:srgbClr val="9FC5E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140"/>
        <p:cNvGrpSpPr/>
        <p:nvPr/>
      </p:nvGrpSpPr>
      <p:grpSpPr>
        <a:xfrm>
          <a:off x="0" y="0"/>
          <a:ext cx="0" cy="0"/>
          <a:chOff x="0" y="0"/>
          <a:chExt cx="0" cy="0"/>
        </a:xfrm>
      </p:grpSpPr>
      <p:sp>
        <p:nvSpPr>
          <p:cNvPr id="141" name="Google Shape;141;p29"/>
          <p:cNvSpPr txBox="1"/>
          <p:nvPr/>
        </p:nvSpPr>
        <p:spPr>
          <a:xfrm>
            <a:off x="8629498" y="744586"/>
            <a:ext cx="8548200" cy="66522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20000"/>
              </a:lnSpc>
              <a:spcBef>
                <a:spcPts val="0"/>
              </a:spcBef>
              <a:spcAft>
                <a:spcPts val="0"/>
              </a:spcAft>
              <a:buClr>
                <a:srgbClr val="000000"/>
              </a:buClr>
              <a:buSzPct val="100000"/>
              <a:buFont typeface="Arial"/>
              <a:buNone/>
            </a:pPr>
            <a:br>
              <a:rPr lang="en-US" sz="4900" b="0" i="0" u="none" strike="noStrike" cap="none">
                <a:solidFill>
                  <a:srgbClr val="FFFFFF"/>
                </a:solidFill>
                <a:latin typeface="Arial"/>
                <a:ea typeface="Arial"/>
                <a:cs typeface="Arial"/>
                <a:sym typeface="Arial"/>
              </a:rPr>
            </a:br>
            <a:r>
              <a:rPr lang="en-US" sz="17600" b="1" i="0" u="none" strike="noStrike" cap="none">
                <a:solidFill>
                  <a:srgbClr val="FFFFFF"/>
                </a:solidFill>
                <a:latin typeface="Arial"/>
                <a:ea typeface="Arial"/>
                <a:cs typeface="Arial"/>
                <a:sym typeface="Arial"/>
              </a:rPr>
              <a:t>Transportation, Infrastructure, and Waste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600"/>
              </a:spcBef>
              <a:spcAft>
                <a:spcPts val="0"/>
              </a:spcAft>
              <a:buClr>
                <a:srgbClr val="000000"/>
              </a:buClr>
              <a:buSzPct val="100000"/>
              <a:buFont typeface="Arial"/>
              <a:buNone/>
            </a:pPr>
            <a:endParaRPr sz="6300" b="1" i="0" u="none" strike="noStrike" cap="none">
              <a:solidFill>
                <a:srgbClr val="FFFFFF"/>
              </a:solidFill>
              <a:latin typeface="Arial"/>
              <a:ea typeface="Arial"/>
              <a:cs typeface="Arial"/>
              <a:sym typeface="Arial"/>
            </a:endParaRPr>
          </a:p>
          <a:p>
            <a:pPr marL="0" marR="0" lvl="0" indent="0" algn="l" rtl="0">
              <a:lnSpc>
                <a:spcPct val="120000"/>
              </a:lnSpc>
              <a:spcBef>
                <a:spcPts val="600"/>
              </a:spcBef>
              <a:spcAft>
                <a:spcPts val="0"/>
              </a:spcAft>
              <a:buClr>
                <a:srgbClr val="000000"/>
              </a:buClr>
              <a:buSzPct val="100000"/>
              <a:buFont typeface="Arial"/>
              <a:buNone/>
            </a:pPr>
            <a:r>
              <a:rPr lang="en-US" sz="12800" b="1" i="0" u="none" strike="noStrike" cap="none">
                <a:solidFill>
                  <a:srgbClr val="FFFFFF"/>
                </a:solidFill>
                <a:latin typeface="Arial"/>
                <a:ea typeface="Arial"/>
                <a:cs typeface="Arial"/>
                <a:sym typeface="Arial"/>
              </a:rPr>
              <a:t>Actions include:</a:t>
            </a:r>
            <a:endParaRPr sz="1400" b="0" i="0" u="none" strike="noStrike" cap="none">
              <a:solidFill>
                <a:srgbClr val="000000"/>
              </a:solidFill>
              <a:latin typeface="Arial"/>
              <a:ea typeface="Arial"/>
              <a:cs typeface="Arial"/>
              <a:sym typeface="Arial"/>
            </a:endParaRPr>
          </a:p>
          <a:p>
            <a:pPr marL="857250" marR="0" lvl="0" indent="-857250" algn="l" rtl="0">
              <a:lnSpc>
                <a:spcPct val="120000"/>
              </a:lnSpc>
              <a:spcBef>
                <a:spcPts val="600"/>
              </a:spcBef>
              <a:spcAft>
                <a:spcPts val="0"/>
              </a:spcAft>
              <a:buClr>
                <a:srgbClr val="F2F2F2"/>
              </a:buClr>
              <a:buSzPct val="100000"/>
              <a:buFont typeface="Arial"/>
              <a:buChar char="•"/>
            </a:pPr>
            <a:r>
              <a:rPr lang="en-US" sz="12800" b="0" i="0" u="none" strike="noStrike" cap="none">
                <a:solidFill>
                  <a:srgbClr val="FFFFFF"/>
                </a:solidFill>
                <a:latin typeface="Arial"/>
                <a:ea typeface="Arial"/>
                <a:cs typeface="Arial"/>
                <a:sym typeface="Arial"/>
              </a:rPr>
              <a:t>planning for the protection or relocation of critical vulnerable roads that includes nature-based strategies, </a:t>
            </a:r>
            <a:endParaRPr sz="1400" b="0" i="0" u="none" strike="noStrike" cap="none">
              <a:solidFill>
                <a:srgbClr val="000000"/>
              </a:solidFill>
              <a:latin typeface="Arial"/>
              <a:ea typeface="Arial"/>
              <a:cs typeface="Arial"/>
              <a:sym typeface="Arial"/>
            </a:endParaRPr>
          </a:p>
          <a:p>
            <a:pPr marL="857250" marR="0" lvl="0" indent="-857250" algn="l" rtl="0">
              <a:lnSpc>
                <a:spcPct val="120000"/>
              </a:lnSpc>
              <a:spcBef>
                <a:spcPts val="600"/>
              </a:spcBef>
              <a:spcAft>
                <a:spcPts val="0"/>
              </a:spcAft>
              <a:buClr>
                <a:srgbClr val="F2F2F2"/>
              </a:buClr>
              <a:buSzPct val="100000"/>
              <a:buFont typeface="Arial"/>
              <a:buChar char="•"/>
            </a:pPr>
            <a:r>
              <a:rPr lang="en-US" sz="12800" b="0" i="0" u="none" strike="noStrike" cap="none">
                <a:solidFill>
                  <a:srgbClr val="FFFFFF"/>
                </a:solidFill>
                <a:latin typeface="Arial"/>
                <a:ea typeface="Arial"/>
                <a:cs typeface="Arial"/>
                <a:sym typeface="Arial"/>
              </a:rPr>
              <a:t>collaboration with the Steamship Authority to build resilient port infrastructure, </a:t>
            </a:r>
            <a:endParaRPr sz="1400" b="0" i="0" u="none" strike="noStrike" cap="none">
              <a:solidFill>
                <a:srgbClr val="000000"/>
              </a:solidFill>
              <a:latin typeface="Arial"/>
              <a:ea typeface="Arial"/>
              <a:cs typeface="Arial"/>
              <a:sym typeface="Arial"/>
            </a:endParaRPr>
          </a:p>
          <a:p>
            <a:pPr marL="857250" marR="0" lvl="0" indent="-857250" algn="l" rtl="0">
              <a:lnSpc>
                <a:spcPct val="120000"/>
              </a:lnSpc>
              <a:spcBef>
                <a:spcPts val="600"/>
              </a:spcBef>
              <a:spcAft>
                <a:spcPts val="0"/>
              </a:spcAft>
              <a:buClr>
                <a:srgbClr val="F2F2F2"/>
              </a:buClr>
              <a:buSzPct val="100000"/>
              <a:buFont typeface="Arial"/>
              <a:buChar char="•"/>
            </a:pPr>
            <a:r>
              <a:rPr lang="en-US" sz="12800" b="0" i="0" u="none" strike="noStrike" cap="none">
                <a:solidFill>
                  <a:srgbClr val="FFFFFF"/>
                </a:solidFill>
                <a:latin typeface="Arial"/>
                <a:ea typeface="Arial"/>
                <a:cs typeface="Arial"/>
                <a:sym typeface="Arial"/>
              </a:rPr>
              <a:t>assessing and addressing supply chain vulnerabilities, and </a:t>
            </a:r>
            <a:endParaRPr sz="1400" b="0" i="0" u="none" strike="noStrike" cap="none">
              <a:solidFill>
                <a:srgbClr val="000000"/>
              </a:solidFill>
              <a:latin typeface="Arial"/>
              <a:ea typeface="Arial"/>
              <a:cs typeface="Arial"/>
              <a:sym typeface="Arial"/>
            </a:endParaRPr>
          </a:p>
          <a:p>
            <a:pPr marL="857250" marR="0" lvl="0" indent="-857250" algn="l" rtl="0">
              <a:lnSpc>
                <a:spcPct val="120000"/>
              </a:lnSpc>
              <a:spcBef>
                <a:spcPts val="600"/>
              </a:spcBef>
              <a:spcAft>
                <a:spcPts val="0"/>
              </a:spcAft>
              <a:buClr>
                <a:srgbClr val="F2F2F2"/>
              </a:buClr>
              <a:buSzPct val="100000"/>
              <a:buFont typeface="Arial"/>
              <a:buChar char="•"/>
            </a:pPr>
            <a:r>
              <a:rPr lang="en-US" sz="12800" b="0" i="0" u="none" strike="noStrike" cap="none">
                <a:solidFill>
                  <a:srgbClr val="FFFFFF"/>
                </a:solidFill>
                <a:latin typeface="Arial"/>
                <a:ea typeface="Arial"/>
                <a:cs typeface="Arial"/>
                <a:sym typeface="Arial"/>
              </a:rPr>
              <a:t>reducing solid waste and increasing self sufficiency (food &amp; construction waste). </a:t>
            </a:r>
            <a:endParaRPr sz="6400" b="0" i="0" u="none" strike="noStrike" cap="none">
              <a:solidFill>
                <a:srgbClr val="FFFFFF"/>
              </a:solidFill>
              <a:latin typeface="Arial"/>
              <a:ea typeface="Arial"/>
              <a:cs typeface="Arial"/>
              <a:sym typeface="Arial"/>
            </a:endParaRPr>
          </a:p>
          <a:p>
            <a:pPr marL="0" marR="0" lvl="0" indent="0" algn="l" rtl="0">
              <a:lnSpc>
                <a:spcPct val="120000"/>
              </a:lnSpc>
              <a:spcBef>
                <a:spcPts val="600"/>
              </a:spcBef>
              <a:spcAft>
                <a:spcPts val="0"/>
              </a:spcAft>
              <a:buClr>
                <a:srgbClr val="000000"/>
              </a:buClr>
              <a:buSzPct val="100000"/>
              <a:buFont typeface="Arial"/>
              <a:buNone/>
            </a:pPr>
            <a:r>
              <a:rPr lang="en-US" sz="3000"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42" name="Google Shape;142;p29"/>
          <p:cNvPicPr preferRelativeResize="0"/>
          <p:nvPr/>
        </p:nvPicPr>
        <p:blipFill rotWithShape="1">
          <a:blip r:embed="rId3">
            <a:alphaModFix/>
          </a:blip>
          <a:srcRect t="50" r="-2" b="1079"/>
          <a:stretch/>
        </p:blipFill>
        <p:spPr>
          <a:xfrm>
            <a:off x="533401" y="990600"/>
            <a:ext cx="7610769" cy="7524750"/>
          </a:xfrm>
          <a:prstGeom prst="rect">
            <a:avLst/>
          </a:prstGeom>
          <a:noFill/>
          <a:ln>
            <a:noFill/>
          </a:ln>
        </p:spPr>
      </p:pic>
      <p:sp>
        <p:nvSpPr>
          <p:cNvPr id="143" name="Google Shape;143;p29"/>
          <p:cNvSpPr txBox="1"/>
          <p:nvPr/>
        </p:nvSpPr>
        <p:spPr>
          <a:xfrm>
            <a:off x="976900" y="8701225"/>
            <a:ext cx="15729000" cy="1265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0"/>
              </a:spcAft>
              <a:buClr>
                <a:srgbClr val="000000"/>
              </a:buClr>
              <a:buSzPts val="3900"/>
              <a:buFont typeface="Arial"/>
              <a:buNone/>
            </a:pPr>
            <a:r>
              <a:rPr lang="en-US" sz="3900" b="1" i="1" u="none" strike="noStrike" cap="none">
                <a:solidFill>
                  <a:srgbClr val="9FC5E8"/>
                </a:solidFill>
                <a:latin typeface="Arial"/>
                <a:ea typeface="Arial"/>
                <a:cs typeface="Arial"/>
                <a:sym typeface="Arial"/>
              </a:rPr>
              <a:t>Town Collaboration </a:t>
            </a:r>
            <a:r>
              <a:rPr lang="en-US" sz="3900" b="1" i="1">
                <a:solidFill>
                  <a:srgbClr val="9FC5E8"/>
                </a:solidFill>
              </a:rPr>
              <a:t>for Implementation: </a:t>
            </a:r>
            <a:r>
              <a:rPr lang="en-US" sz="3900" b="1" i="1" u="none" strike="noStrike" cap="none">
                <a:solidFill>
                  <a:srgbClr val="9FC5E8"/>
                </a:solidFill>
                <a:latin typeface="Arial"/>
                <a:ea typeface="Arial"/>
                <a:cs typeface="Arial"/>
                <a:sym typeface="Arial"/>
              </a:rPr>
              <a:t> </a:t>
            </a:r>
            <a:r>
              <a:rPr lang="en-US" sz="3900" b="0" i="1" u="none" strike="noStrike" cap="none">
                <a:solidFill>
                  <a:srgbClr val="9FC5E8"/>
                </a:solidFill>
                <a:latin typeface="Arial"/>
                <a:ea typeface="Arial"/>
                <a:cs typeface="Arial"/>
                <a:sym typeface="Arial"/>
              </a:rPr>
              <a:t> </a:t>
            </a:r>
            <a:r>
              <a:rPr lang="en-US" sz="3900" i="1">
                <a:solidFill>
                  <a:srgbClr val="9FC5E8"/>
                </a:solidFill>
              </a:rPr>
              <a:t>Department of Public Works, Joint Transportation Committee Representative</a:t>
            </a:r>
            <a:endParaRPr sz="900" b="0" i="1" u="none" strike="noStrike" cap="none">
              <a:solidFill>
                <a:srgbClr val="9FC5E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147"/>
        <p:cNvGrpSpPr/>
        <p:nvPr/>
      </p:nvGrpSpPr>
      <p:grpSpPr>
        <a:xfrm>
          <a:off x="0" y="0"/>
          <a:ext cx="0" cy="0"/>
          <a:chOff x="0" y="0"/>
          <a:chExt cx="0" cy="0"/>
        </a:xfrm>
      </p:grpSpPr>
      <p:sp>
        <p:nvSpPr>
          <p:cNvPr id="148" name="Google Shape;148;p30"/>
          <p:cNvSpPr txBox="1"/>
          <p:nvPr/>
        </p:nvSpPr>
        <p:spPr>
          <a:xfrm>
            <a:off x="910650" y="962075"/>
            <a:ext cx="8808000" cy="8073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3000"/>
              <a:buFont typeface="Arial"/>
              <a:buNone/>
            </a:pPr>
            <a:br>
              <a:rPr lang="en-US" sz="3000" b="0" i="0" u="none" strike="noStrike" cap="none">
                <a:solidFill>
                  <a:srgbClr val="FFFFFF"/>
                </a:solidFill>
                <a:latin typeface="Arial"/>
                <a:ea typeface="Arial"/>
                <a:cs typeface="Arial"/>
                <a:sym typeface="Arial"/>
              </a:rPr>
            </a:br>
            <a:endParaRPr sz="3000" b="0"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4400"/>
              <a:buFont typeface="Arial"/>
              <a:buNone/>
            </a:pPr>
            <a:r>
              <a:rPr lang="en-US" sz="4400" b="1" i="0" u="none" strike="noStrike" cap="none">
                <a:solidFill>
                  <a:srgbClr val="FFFFFF"/>
                </a:solidFill>
                <a:latin typeface="Arial"/>
                <a:ea typeface="Arial"/>
                <a:cs typeface="Arial"/>
                <a:sym typeface="Arial"/>
              </a:rPr>
              <a:t>Public Health and Safety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4400"/>
              <a:buFont typeface="Arial"/>
              <a:buNone/>
            </a:pPr>
            <a:endParaRPr sz="4400" b="1"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3000"/>
              <a:buFont typeface="Arial"/>
              <a:buNone/>
            </a:pPr>
            <a:r>
              <a:rPr lang="en-US" sz="3000" b="0" i="0" u="none" strike="noStrike" cap="none">
                <a:solidFill>
                  <a:srgbClr val="FFFFFF"/>
                </a:solidFill>
                <a:latin typeface="Arial"/>
                <a:ea typeface="Arial"/>
                <a:cs typeface="Arial"/>
                <a:sym typeface="Arial"/>
              </a:rPr>
              <a:t>Actions include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ts val="3000"/>
              <a:buFont typeface="Arial"/>
              <a:buChar char="•"/>
            </a:pPr>
            <a:r>
              <a:rPr lang="en-US" sz="3000" b="0" i="0" u="none" strike="noStrike" cap="none">
                <a:solidFill>
                  <a:srgbClr val="FFFFFF"/>
                </a:solidFill>
                <a:latin typeface="Arial"/>
                <a:ea typeface="Arial"/>
                <a:cs typeface="Arial"/>
                <a:sym typeface="Arial"/>
              </a:rPr>
              <a:t>bilingual community outreach to the public and health care providers on health-related climate impacts and ways to reduce vulnerability (e.g., heat stress, wildfire, tick borne disease)</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ts val="3000"/>
              <a:buFont typeface="Arial"/>
              <a:buChar char="•"/>
            </a:pPr>
            <a:r>
              <a:rPr lang="en-US" sz="3000" b="0" i="0" u="none" strike="noStrike" cap="none">
                <a:solidFill>
                  <a:srgbClr val="FFFFFF"/>
                </a:solidFill>
                <a:latin typeface="Arial"/>
                <a:ea typeface="Arial"/>
                <a:cs typeface="Arial"/>
                <a:sym typeface="Arial"/>
              </a:rPr>
              <a:t>regional database of vulnerable populations</a:t>
            </a:r>
            <a:endParaRPr sz="3000" b="0" i="0" u="none" strike="noStrike" cap="none">
              <a:solidFill>
                <a:srgbClr val="FFFFFF"/>
              </a:solidFill>
              <a:latin typeface="Arial"/>
              <a:ea typeface="Arial"/>
              <a:cs typeface="Arial"/>
              <a:sym typeface="Arial"/>
            </a:endParaRPr>
          </a:p>
          <a:p>
            <a:pPr marL="457200" marR="0" lvl="0" indent="-457200" algn="l" rtl="0">
              <a:lnSpc>
                <a:spcPct val="90000"/>
              </a:lnSpc>
              <a:spcBef>
                <a:spcPts val="600"/>
              </a:spcBef>
              <a:spcAft>
                <a:spcPts val="0"/>
              </a:spcAft>
              <a:buClr>
                <a:srgbClr val="FFFFFF"/>
              </a:buClr>
              <a:buSzPts val="3000"/>
              <a:buFont typeface="Arial"/>
              <a:buChar char="•"/>
            </a:pPr>
            <a:r>
              <a:rPr lang="en-US" sz="3000" b="0" i="0" u="none" strike="noStrike" cap="none">
                <a:solidFill>
                  <a:srgbClr val="FFFFFF"/>
                </a:solidFill>
                <a:latin typeface="Arial"/>
                <a:ea typeface="Arial"/>
                <a:cs typeface="Arial"/>
                <a:sym typeface="Arial"/>
              </a:rPr>
              <a:t>one or more regional </a:t>
            </a:r>
            <a:r>
              <a:rPr lang="en-US" sz="3000" b="0" i="0" u="none" strike="noStrike" cap="none">
                <a:solidFill>
                  <a:schemeClr val="lt1"/>
                </a:solidFill>
                <a:latin typeface="Arial"/>
                <a:ea typeface="Arial"/>
                <a:cs typeface="Arial"/>
                <a:sym typeface="Arial"/>
              </a:rPr>
              <a:t>emergency shelters </a:t>
            </a:r>
            <a:r>
              <a:rPr lang="en-US" sz="3000" b="0" i="0" u="none" strike="noStrike" cap="none">
                <a:solidFill>
                  <a:srgbClr val="FFFFFF"/>
                </a:solidFill>
                <a:latin typeface="Arial"/>
                <a:ea typeface="Arial"/>
                <a:cs typeface="Arial"/>
                <a:sym typeface="Arial"/>
              </a:rPr>
              <a:t>stocked and staffed </a:t>
            </a:r>
            <a:endParaRPr sz="3000" b="0" i="0" u="none" strike="noStrike" cap="none">
              <a:solidFill>
                <a:srgbClr val="FFFFFF"/>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ts val="3000"/>
              <a:buFont typeface="Arial"/>
              <a:buChar char="•"/>
            </a:pPr>
            <a:r>
              <a:rPr lang="en-US" sz="3000" b="0" i="0" u="none" strike="noStrike" cap="none">
                <a:solidFill>
                  <a:srgbClr val="FFFFFF"/>
                </a:solidFill>
                <a:latin typeface="Arial"/>
                <a:ea typeface="Arial"/>
                <a:cs typeface="Arial"/>
                <a:sym typeface="Arial"/>
              </a:rPr>
              <a:t>development of an Island-wide emergency preparedness, response and recovery plan; and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ts val="3000"/>
              <a:buFont typeface="Arial"/>
              <a:buChar char="•"/>
            </a:pPr>
            <a:r>
              <a:rPr lang="en-US" sz="3000" b="0" i="0" u="none" strike="noStrike" cap="none">
                <a:solidFill>
                  <a:srgbClr val="FFFFFF"/>
                </a:solidFill>
                <a:latin typeface="Arial"/>
                <a:ea typeface="Arial"/>
                <a:cs typeface="Arial"/>
                <a:sym typeface="Arial"/>
              </a:rPr>
              <a:t>implementation of the regional Community Wildfire Protection Plan.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3000"/>
              <a:buFont typeface="Arial"/>
              <a:buNone/>
            </a:pPr>
            <a:r>
              <a:rPr lang="en-US" sz="3000"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49" name="Google Shape;149;p30"/>
          <p:cNvPicPr preferRelativeResize="0"/>
          <p:nvPr/>
        </p:nvPicPr>
        <p:blipFill rotWithShape="1">
          <a:blip r:embed="rId3">
            <a:alphaModFix/>
          </a:blip>
          <a:srcRect/>
          <a:stretch/>
        </p:blipFill>
        <p:spPr>
          <a:xfrm>
            <a:off x="9900165" y="686995"/>
            <a:ext cx="7783009" cy="7783009"/>
          </a:xfrm>
          <a:prstGeom prst="rect">
            <a:avLst/>
          </a:prstGeom>
          <a:noFill/>
          <a:ln>
            <a:noFill/>
          </a:ln>
        </p:spPr>
      </p:pic>
      <p:sp>
        <p:nvSpPr>
          <p:cNvPr id="150" name="Google Shape;150;p30"/>
          <p:cNvSpPr txBox="1"/>
          <p:nvPr/>
        </p:nvSpPr>
        <p:spPr>
          <a:xfrm>
            <a:off x="976900" y="8470000"/>
            <a:ext cx="15729000" cy="1265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0"/>
              </a:spcAft>
              <a:buClr>
                <a:srgbClr val="000000"/>
              </a:buClr>
              <a:buSzPts val="3900"/>
              <a:buFont typeface="Arial"/>
              <a:buNone/>
            </a:pPr>
            <a:r>
              <a:rPr lang="en-US" sz="3900" b="1" i="1" u="none" strike="noStrike" cap="none">
                <a:solidFill>
                  <a:srgbClr val="9FC5E8"/>
                </a:solidFill>
                <a:latin typeface="Arial"/>
                <a:ea typeface="Arial"/>
                <a:cs typeface="Arial"/>
                <a:sym typeface="Arial"/>
              </a:rPr>
              <a:t>Town Collaboration for Implementation: </a:t>
            </a:r>
            <a:r>
              <a:rPr lang="en-US" sz="3900" b="0" i="1" u="none" strike="noStrike" cap="none">
                <a:solidFill>
                  <a:srgbClr val="9FC5E8"/>
                </a:solidFill>
                <a:latin typeface="Arial"/>
                <a:ea typeface="Arial"/>
                <a:cs typeface="Arial"/>
                <a:sym typeface="Arial"/>
              </a:rPr>
              <a:t> </a:t>
            </a:r>
            <a:r>
              <a:rPr lang="en-US" sz="3900" i="1">
                <a:solidFill>
                  <a:srgbClr val="9FC5E8"/>
                </a:solidFill>
              </a:rPr>
              <a:t>First Responders, Board of Health, Town Emergency Managers</a:t>
            </a:r>
            <a:endParaRPr sz="900" b="0" i="1" u="none" strike="noStrike" cap="none">
              <a:solidFill>
                <a:srgbClr val="9FC5E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5570"/>
        </a:solidFill>
        <a:effectLst/>
      </p:bgPr>
    </p:bg>
    <p:spTree>
      <p:nvGrpSpPr>
        <p:cNvPr id="1" name="Shape 154"/>
        <p:cNvGrpSpPr/>
        <p:nvPr/>
      </p:nvGrpSpPr>
      <p:grpSpPr>
        <a:xfrm>
          <a:off x="0" y="0"/>
          <a:ext cx="0" cy="0"/>
          <a:chOff x="0" y="0"/>
          <a:chExt cx="0" cy="0"/>
        </a:xfrm>
      </p:grpSpPr>
      <p:pic>
        <p:nvPicPr>
          <p:cNvPr id="155" name="Google Shape;155;p31"/>
          <p:cNvPicPr preferRelativeResize="0"/>
          <p:nvPr/>
        </p:nvPicPr>
        <p:blipFill rotWithShape="1">
          <a:blip r:embed="rId3">
            <a:alphaModFix/>
          </a:blip>
          <a:srcRect/>
          <a:stretch/>
        </p:blipFill>
        <p:spPr>
          <a:xfrm>
            <a:off x="990600" y="1210256"/>
            <a:ext cx="6948991" cy="6948991"/>
          </a:xfrm>
          <a:prstGeom prst="rect">
            <a:avLst/>
          </a:prstGeom>
          <a:noFill/>
          <a:ln>
            <a:noFill/>
          </a:ln>
        </p:spPr>
      </p:pic>
      <p:sp>
        <p:nvSpPr>
          <p:cNvPr id="156" name="Google Shape;156;p31"/>
          <p:cNvSpPr txBox="1"/>
          <p:nvPr/>
        </p:nvSpPr>
        <p:spPr>
          <a:xfrm>
            <a:off x="8457475" y="955925"/>
            <a:ext cx="8687700" cy="76803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ct val="100000"/>
              <a:buFont typeface="Arial"/>
              <a:buNone/>
            </a:pPr>
            <a:br>
              <a:rPr lang="en-US" sz="3000" b="0" i="0" u="none" strike="noStrike" cap="none">
                <a:solidFill>
                  <a:srgbClr val="FFFFFF"/>
                </a:solidFill>
                <a:latin typeface="Arial"/>
                <a:ea typeface="Arial"/>
                <a:cs typeface="Arial"/>
                <a:sym typeface="Arial"/>
              </a:rPr>
            </a:br>
            <a:r>
              <a:rPr lang="en-US" sz="4400" b="1" i="0" u="none" strike="noStrike" cap="none">
                <a:solidFill>
                  <a:srgbClr val="FFFFFF"/>
                </a:solidFill>
                <a:latin typeface="Arial"/>
                <a:ea typeface="Arial"/>
                <a:cs typeface="Arial"/>
                <a:sym typeface="Arial"/>
              </a:rPr>
              <a:t>Economic Resilience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endParaRPr sz="5200" b="1"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r>
              <a:rPr lang="en-US" sz="3800" b="0" i="0" u="none" strike="noStrike" cap="none">
                <a:solidFill>
                  <a:srgbClr val="FFFFFF"/>
                </a:solidFill>
                <a:latin typeface="Arial"/>
                <a:ea typeface="Arial"/>
                <a:cs typeface="Arial"/>
                <a:sym typeface="Arial"/>
              </a:rPr>
              <a:t>Actions for a resilient economic future include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ct val="100000"/>
              <a:buFont typeface="Arial"/>
              <a:buChar char="•"/>
            </a:pPr>
            <a:r>
              <a:rPr lang="en-US" sz="3800" b="0" i="0" u="none" strike="noStrike" cap="none">
                <a:solidFill>
                  <a:srgbClr val="FFFFFF"/>
                </a:solidFill>
                <a:latin typeface="Arial"/>
                <a:ea typeface="Arial"/>
                <a:cs typeface="Arial"/>
                <a:sym typeface="Arial"/>
              </a:rPr>
              <a:t>assessment of vulnerable businesses and options for new economic conditions (diversifying the economy)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ct val="100000"/>
              <a:buFont typeface="Arial"/>
              <a:buChar char="•"/>
            </a:pPr>
            <a:r>
              <a:rPr lang="en-US" sz="3800" b="0" i="0" u="none" strike="noStrike" cap="none">
                <a:solidFill>
                  <a:srgbClr val="FFFFFF"/>
                </a:solidFill>
                <a:latin typeface="Arial"/>
                <a:ea typeface="Arial"/>
                <a:cs typeface="Arial"/>
                <a:sym typeface="Arial"/>
              </a:rPr>
              <a:t>training residents for climate-related jobs, </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600"/>
              </a:spcBef>
              <a:spcAft>
                <a:spcPts val="0"/>
              </a:spcAft>
              <a:buClr>
                <a:schemeClr val="lt1"/>
              </a:buClr>
              <a:buSzPct val="100000"/>
              <a:buFont typeface="Arial"/>
              <a:buChar char="•"/>
            </a:pPr>
            <a:r>
              <a:rPr lang="en-US" sz="3800" b="0" i="0" u="none" strike="noStrike" cap="none">
                <a:solidFill>
                  <a:srgbClr val="FFFFFF"/>
                </a:solidFill>
                <a:latin typeface="Arial"/>
                <a:ea typeface="Arial"/>
                <a:cs typeface="Arial"/>
                <a:sym typeface="Arial"/>
              </a:rPr>
              <a:t>assisting the transition of vulnerable businesses (fossil fuel-related businesses and those in at-risk locations)</a:t>
            </a:r>
            <a:endParaRPr sz="3800" b="0" i="0" u="none" strike="noStrike" cap="none">
              <a:solidFill>
                <a:srgbClr val="FFFFFF"/>
              </a:solidFill>
              <a:latin typeface="Arial"/>
              <a:ea typeface="Arial"/>
              <a:cs typeface="Arial"/>
              <a:sym typeface="Arial"/>
            </a:endParaRPr>
          </a:p>
          <a:p>
            <a:pPr marL="457200" marR="0" lvl="0" indent="-457200" algn="l" rtl="0">
              <a:lnSpc>
                <a:spcPct val="90000"/>
              </a:lnSpc>
              <a:spcBef>
                <a:spcPts val="600"/>
              </a:spcBef>
              <a:spcAft>
                <a:spcPts val="0"/>
              </a:spcAft>
              <a:buClr>
                <a:srgbClr val="FFFFFF"/>
              </a:buClr>
              <a:buSzPct val="100000"/>
              <a:buFont typeface="Arial"/>
              <a:buChar char="•"/>
            </a:pPr>
            <a:r>
              <a:rPr lang="en-US" sz="3800" b="0" i="0" u="none" strike="noStrike" cap="none">
                <a:solidFill>
                  <a:srgbClr val="FFFFFF"/>
                </a:solidFill>
                <a:latin typeface="Arial"/>
                <a:ea typeface="Arial"/>
                <a:cs typeface="Arial"/>
                <a:sym typeface="Arial"/>
              </a:rPr>
              <a:t>encouraging businesses to adopt resilient and sustainable practices</a:t>
            </a:r>
            <a:endParaRPr sz="3800" b="0" i="0" u="none" strike="noStrike" cap="none">
              <a:solidFill>
                <a:srgbClr val="FFFFFF"/>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r>
              <a:rPr lang="en-US" sz="3800"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ct val="100000"/>
              <a:buFont typeface="Arial"/>
              <a:buNone/>
            </a:pPr>
            <a:r>
              <a:rPr lang="en-US" sz="3000"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7" name="Google Shape;157;p31"/>
          <p:cNvSpPr txBox="1"/>
          <p:nvPr/>
        </p:nvSpPr>
        <p:spPr>
          <a:xfrm>
            <a:off x="976900" y="8470000"/>
            <a:ext cx="15729000" cy="1265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600"/>
              </a:spcBef>
              <a:spcAft>
                <a:spcPts val="0"/>
              </a:spcAft>
              <a:buClr>
                <a:srgbClr val="000000"/>
              </a:buClr>
              <a:buSzPts val="3900"/>
              <a:buFont typeface="Arial"/>
              <a:buNone/>
            </a:pPr>
            <a:r>
              <a:rPr lang="en-US" sz="3900" b="1" i="1" u="none" strike="noStrike" cap="none">
                <a:solidFill>
                  <a:srgbClr val="9FC5E8"/>
                </a:solidFill>
                <a:latin typeface="Arial"/>
                <a:ea typeface="Arial"/>
                <a:cs typeface="Arial"/>
                <a:sym typeface="Arial"/>
              </a:rPr>
              <a:t>Town Department Collaboration</a:t>
            </a:r>
            <a:r>
              <a:rPr lang="en-US" sz="3900" b="1" i="1">
                <a:solidFill>
                  <a:srgbClr val="9FC5E8"/>
                </a:solidFill>
              </a:rPr>
              <a:t> for Implementation: </a:t>
            </a:r>
            <a:r>
              <a:rPr lang="en-US" sz="3900" i="1">
                <a:solidFill>
                  <a:srgbClr val="9FC5E8"/>
                </a:solidFill>
              </a:rPr>
              <a:t>Finance Committee and Board of Assessors</a:t>
            </a:r>
            <a:endParaRPr sz="900" b="0" i="1" u="none" strike="noStrike" cap="none">
              <a:solidFill>
                <a:srgbClr val="9FC5E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1463</Words>
  <Application>Microsoft Office PowerPoint</Application>
  <PresentationFormat>Custom</PresentationFormat>
  <Paragraphs>150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Thematic Planning Area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ExecSec</cp:lastModifiedBy>
  <cp:revision>1</cp:revision>
  <dcterms:created xsi:type="dcterms:W3CDTF">2006-08-16T00:00:00Z</dcterms:created>
  <dcterms:modified xsi:type="dcterms:W3CDTF">2022-09-13T13:09:08Z</dcterms:modified>
</cp:coreProperties>
</file>