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7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2" r:id="rId3"/>
    <p:sldId id="305" r:id="rId4"/>
    <p:sldId id="269" r:id="rId5"/>
    <p:sldId id="309" r:id="rId6"/>
    <p:sldId id="296" r:id="rId7"/>
    <p:sldId id="311" r:id="rId8"/>
    <p:sldId id="317" r:id="rId9"/>
    <p:sldId id="314" r:id="rId10"/>
    <p:sldId id="31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48">
          <p15:clr>
            <a:srgbClr val="A4A3A4"/>
          </p15:clr>
        </p15:guide>
        <p15:guide id="2" pos="2892">
          <p15:clr>
            <a:srgbClr val="A4A3A4"/>
          </p15:clr>
        </p15:guide>
        <p15:guide id="3" pos="5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DBDBDB"/>
    <a:srgbClr val="F0F0F0"/>
    <a:srgbClr val="DDE6F1"/>
    <a:srgbClr val="FFF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3290" autoAdjust="0"/>
    <p:restoredTop sz="93878" autoAdjust="0"/>
  </p:normalViewPr>
  <p:slideViewPr>
    <p:cSldViewPr snapToGrid="0" snapToObjects="1" showGuides="1">
      <p:cViewPr varScale="1">
        <p:scale>
          <a:sx n="81" d="100"/>
          <a:sy n="81" d="100"/>
        </p:scale>
        <p:origin x="917" y="82"/>
      </p:cViewPr>
      <p:guideLst>
        <p:guide orient="horz" pos="2248"/>
        <p:guide pos="2892"/>
        <p:guide pos="5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29" d="100"/>
          <a:sy n="129" d="100"/>
        </p:scale>
        <p:origin x="-4832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5856CF-D656-2A41-89B8-E55795DC9134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F3B8AA-6720-4948-9DF4-181DD582A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017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35AFD-CA70-9A47-B268-43773E892349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1E5A0C-7BD3-F043-822E-D8AB22675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3906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Testing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E5A0C-7BD3-F043-822E-D8AB22675E3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584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1E5A0C-7BD3-F043-822E-D8AB22675E3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916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1E5A0C-7BD3-F043-822E-D8AB22675E3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604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1E5A0C-7BD3-F043-822E-D8AB22675E3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614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31" y="1449146"/>
            <a:ext cx="7526338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831" y="5280847"/>
            <a:ext cx="7526338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15487-CAE8-0C44-B414-AFE8F511635F}" type="datetime1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Vineyard Sustainable Energy Committee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1EAC-F478-624E-B155-AC640F207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090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800600"/>
            <a:ext cx="752633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5367338"/>
            <a:ext cx="752633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282A1-BB66-FA48-9283-C20AE34D35A7}" type="datetime1">
              <a:rPr lang="en-US" smtClean="0"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Vineyard Sustainable Energy Committee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1EAC-F478-624E-B155-AC640F207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21932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85107" y="1338479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573" y="1495525"/>
            <a:ext cx="442038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226" y="4700702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98884" y="1338479"/>
            <a:ext cx="3302316" cy="4075464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282A1-BB66-FA48-9283-C20AE34D35A7}" type="datetime1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Vineyard Sustainable Energy Committee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1EAC-F478-624E-B155-AC640F207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172192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3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6" y="2435956"/>
            <a:ext cx="328689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6450" y="2286000"/>
            <a:ext cx="3671888" cy="2300288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282A1-BB66-FA48-9283-C20AE34D35A7}" type="datetime1">
              <a:rPr lang="en-US" smtClean="0"/>
              <a:t>1/25/2022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Vineyard Sustainable Energy Committee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1EAC-F478-624E-B155-AC640F207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90745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08D98-4192-6B4D-AB72-142137A027FB}" type="datetime1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Vineyard Sustainable Energy Committee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1EAC-F478-624E-B155-AC640F207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31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8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AutoShape 4"/>
          <p:cNvSpPr>
            <a:spLocks noChangeAspect="1" noChangeArrowheads="1" noTextEdit="1"/>
          </p:cNvSpPr>
          <p:nvPr/>
        </p:nvSpPr>
        <p:spPr bwMode="auto">
          <a:xfrm>
            <a:off x="5233988" y="0"/>
            <a:ext cx="391001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5" y="586171"/>
            <a:ext cx="1701800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862" y="446089"/>
            <a:ext cx="4947376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B1D65-8EA1-AB47-9118-37DB73604ECD}" type="datetime1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Vineyard Sustainable Energy Committee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1EAC-F478-624E-B155-AC640F207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488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DE555-8904-AD4A-B0C5-0D0876742082}" type="datetime1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Vineyard Sustainable Energy Committee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1EAC-F478-624E-B155-AC640F207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031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0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2951396"/>
            <a:ext cx="7526337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863" y="5281200"/>
            <a:ext cx="7526337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E9914-F89A-E649-9F47-F0B7848DD31B}" type="datetime1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Vineyard Sustainable Energy Committee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1EAC-F478-624E-B155-AC640F207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845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996" y="2222287"/>
            <a:ext cx="367072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0" y="2222287"/>
            <a:ext cx="3670720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0894B-A4CF-6E4C-B126-56B1CF807109}" type="datetime1">
              <a:rPr lang="en-US" smtClean="0"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Vineyard Sustainable Energy Committee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1EAC-F478-624E-B155-AC640F207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928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6" y="2174875"/>
            <a:ext cx="367072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996" y="2751137"/>
            <a:ext cx="3687391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2174875"/>
            <a:ext cx="3670720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751137"/>
            <a:ext cx="3670720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3A3A8-E10E-244D-94FD-9338F6FD8B83}" type="datetime1">
              <a:rPr lang="en-US" smtClean="0"/>
              <a:t>1/25/2022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Vineyard Sustainable Energy Committee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1EAC-F478-624E-B155-AC640F207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458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75CC3-657C-9549-B4E4-BB0FCDAFAC5B}" type="datetime1">
              <a:rPr lang="en-US" smtClean="0"/>
              <a:t>1/25/2022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Vineyard Sustainable Energy Committee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1EAC-F478-624E-B155-AC640F207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098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85793-CC92-F444-9AEE-CCD3843A520B}" type="datetime1">
              <a:rPr lang="en-US" smtClean="0"/>
              <a:t>1/25/2022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Vineyard Sustainable Energy Committee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1EAC-F478-624E-B155-AC640F207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406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3" y="446086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46088"/>
            <a:ext cx="2660650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4" y="446087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2260737"/>
            <a:ext cx="2660650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9ECC8-1CA4-BC42-AFD1-38240394401D}" type="datetime1">
              <a:rPr lang="en-US" smtClean="0"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Vineyard Sustainable Energy Committee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1EAC-F478-624E-B155-AC640F207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065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6" y="727521"/>
            <a:ext cx="350154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996" y="2344684"/>
            <a:ext cx="350154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7" y="6041361"/>
            <a:ext cx="732659" cy="365125"/>
          </a:xfrm>
        </p:spPr>
        <p:txBody>
          <a:bodyPr/>
          <a:lstStyle/>
          <a:p>
            <a:fld id="{EB8282A1-BB66-FA48-9283-C20AE34D35A7}" type="datetime1">
              <a:rPr lang="en-US" smtClean="0"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61"/>
            <a:ext cx="2471560" cy="365125"/>
          </a:xfrm>
        </p:spPr>
        <p:txBody>
          <a:bodyPr/>
          <a:lstStyle/>
          <a:p>
            <a:r>
              <a:rPr lang="en-US"/>
              <a:t>Vineyard Sustainable Energy Committee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87"/>
            <a:ext cx="796616" cy="490599"/>
          </a:xfrm>
        </p:spPr>
        <p:txBody>
          <a:bodyPr/>
          <a:lstStyle/>
          <a:p>
            <a:fld id="{C6A31EAC-F478-624E-B155-AC640F207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65628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7" y="2184400"/>
            <a:ext cx="7524003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Vineyard Sustainable Energy Committee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B8282A1-BB66-FA48-9283-C20AE34D35A7}" type="datetime1">
              <a:rPr lang="en-US" smtClean="0"/>
              <a:t>1/25/2022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C6A31EAC-F478-624E-B155-AC640F207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7201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2295" y="-622321"/>
            <a:ext cx="8019409" cy="1791063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Adding </a:t>
            </a:r>
            <a:r>
              <a:rPr lang="en-US" sz="2800" b="1" dirty="0"/>
              <a:t>Bylaws to Help Achieve </a:t>
            </a:r>
            <a:br>
              <a:rPr lang="en-US" sz="2800" b="1" dirty="0"/>
            </a:br>
            <a:r>
              <a:rPr lang="en-US" sz="2800" b="1" dirty="0"/>
              <a:t>Our 100% Renewable </a:t>
            </a:r>
            <a:r>
              <a:rPr lang="en-US" sz="2800" dirty="0"/>
              <a:t>by 2040</a:t>
            </a:r>
            <a:r>
              <a:rPr lang="en-US" sz="2800" b="1" dirty="0"/>
              <a:t> Goal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64" y="1868245"/>
            <a:ext cx="3371850" cy="22479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2751" y="6215457"/>
            <a:ext cx="8434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bg1"/>
                </a:solidFill>
              </a:rPr>
              <a:t>January 2022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55267" y="5432735"/>
            <a:ext cx="41660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West Tisbury Energy Committee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9EA8E3-31C8-D94E-981F-6C6EFF5763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1559" y="1559996"/>
            <a:ext cx="2659486" cy="300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117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288" y="-627778"/>
            <a:ext cx="8998258" cy="2158583"/>
          </a:xfrm>
        </p:spPr>
        <p:txBody>
          <a:bodyPr>
            <a:noAutofit/>
          </a:bodyPr>
          <a:lstStyle/>
          <a:p>
            <a:pPr algn="l"/>
            <a:r>
              <a:rPr lang="en-US" b="1" dirty="0"/>
              <a:t>This change could help move us toward our </a:t>
            </a:r>
            <a:r>
              <a:rPr lang="en-US" dirty="0"/>
              <a:t>2040 </a:t>
            </a:r>
            <a:r>
              <a:rPr lang="en-US" b="1" dirty="0"/>
              <a:t>goals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1EAC-F478-624E-B155-AC640F20748B}" type="slidenum">
              <a:rPr lang="en-US" smtClean="0"/>
              <a:t>10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60583" y="5418667"/>
            <a:ext cx="21484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Rewiring America 4/21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70903" y="2859866"/>
            <a:ext cx="556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AG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9996" y="2508836"/>
            <a:ext cx="7699003" cy="2488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en-US" sz="2400" b="1" dirty="0">
              <a:solidFill>
                <a:schemeClr val="bg1"/>
              </a:solidFill>
            </a:endParaRPr>
          </a:p>
          <a:p>
            <a:pPr marL="342900" indent="-342900">
              <a:lnSpc>
                <a:spcPct val="90000"/>
              </a:lnSpc>
              <a:buFont typeface="Courier New"/>
              <a:buChar char="o"/>
            </a:pPr>
            <a:r>
              <a:rPr lang="en-US" sz="2400" b="1" dirty="0">
                <a:solidFill>
                  <a:schemeClr val="bg1"/>
                </a:solidFill>
              </a:rPr>
              <a:t>The Energy Committee will present to Select Board on January 26 </a:t>
            </a:r>
          </a:p>
          <a:p>
            <a:pPr marL="342900" indent="-342900">
              <a:lnSpc>
                <a:spcPct val="90000"/>
              </a:lnSpc>
              <a:buFont typeface="Courier New"/>
              <a:buChar char="o"/>
            </a:pPr>
            <a:endParaRPr lang="en-US" sz="2400" b="1" dirty="0">
              <a:solidFill>
                <a:schemeClr val="bg1"/>
              </a:solidFill>
            </a:endParaRPr>
          </a:p>
          <a:p>
            <a:pPr marL="342900" indent="-342900">
              <a:lnSpc>
                <a:spcPct val="90000"/>
              </a:lnSpc>
              <a:buFont typeface="Courier New"/>
              <a:buChar char="o"/>
            </a:pPr>
            <a:r>
              <a:rPr lang="en-US" sz="2400" b="1" dirty="0">
                <a:solidFill>
                  <a:schemeClr val="bg1"/>
                </a:solidFill>
              </a:rPr>
              <a:t>We will ask for this article to be included on warrant for April 12 Town meeting</a:t>
            </a:r>
            <a:endParaRPr lang="en-US" sz="2900" dirty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</a:pPr>
            <a:endParaRPr lang="en-US" sz="2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674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89A69AF-D57B-49B4-886C-D4A5DC194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ABDC08D-6093-4397-92D4-54D00E2B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1345293" y="1345293"/>
            <a:ext cx="6858000" cy="4167414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635" y="1734857"/>
            <a:ext cx="3068585" cy="3388287"/>
          </a:xfrm>
        </p:spPr>
        <p:txBody>
          <a:bodyPr anchor="ctr">
            <a:normAutofit/>
          </a:bodyPr>
          <a:lstStyle/>
          <a:p>
            <a:br>
              <a:rPr lang="en-US" dirty="0"/>
            </a:br>
            <a:r>
              <a:rPr lang="en-US" dirty="0"/>
              <a:t>Our 100% Renewable</a:t>
            </a:r>
            <a:r>
              <a:rPr lang="en-US" b="1" dirty="0"/>
              <a:t> Energy Goals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167415" y="304800"/>
            <a:ext cx="4637949" cy="6390290"/>
          </a:xfrm>
          <a:effectLst/>
        </p:spPr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endParaRPr lang="en-US" sz="1700" b="1" dirty="0"/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endParaRPr lang="en-US" sz="1700" b="1" dirty="0"/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endParaRPr lang="en-US" sz="1700" b="1" dirty="0"/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endParaRPr lang="en-US" sz="1700" b="1" dirty="0"/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endParaRPr lang="en-US" sz="1700" b="1" dirty="0"/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1700" b="1" dirty="0"/>
              <a:t>Reduce fossil fuel use on the Island, from a 2018 baseline:</a:t>
            </a:r>
          </a:p>
          <a:p>
            <a:pPr lvl="1">
              <a:lnSpc>
                <a:spcPct val="90000"/>
              </a:lnSpc>
            </a:pPr>
            <a:r>
              <a:rPr lang="en-US" sz="1700" dirty="0"/>
              <a:t>50% by 2030</a:t>
            </a:r>
          </a:p>
          <a:p>
            <a:pPr lvl="1">
              <a:lnSpc>
                <a:spcPct val="90000"/>
              </a:lnSpc>
            </a:pPr>
            <a:r>
              <a:rPr lang="en-US" sz="1700" dirty="0"/>
              <a:t>100% by 2040</a:t>
            </a:r>
          </a:p>
          <a:p>
            <a:pPr lvl="1">
              <a:lnSpc>
                <a:spcPct val="90000"/>
              </a:lnSpc>
            </a:pPr>
            <a:endParaRPr lang="en-US" sz="1700" dirty="0"/>
          </a:p>
          <a:p>
            <a:pPr lvl="1">
              <a:lnSpc>
                <a:spcPct val="90000"/>
              </a:lnSpc>
            </a:pPr>
            <a:endParaRPr lang="en-US" sz="1700" dirty="0"/>
          </a:p>
          <a:p>
            <a:pPr lvl="1">
              <a:lnSpc>
                <a:spcPct val="90000"/>
              </a:lnSpc>
            </a:pPr>
            <a:endParaRPr lang="en-US" sz="1700" dirty="0"/>
          </a:p>
          <a:p>
            <a:pPr marL="457200" lvl="1" indent="0">
              <a:lnSpc>
                <a:spcPct val="90000"/>
              </a:lnSpc>
              <a:buNone/>
            </a:pPr>
            <a:endParaRPr lang="en-US" sz="1700" dirty="0"/>
          </a:p>
          <a:p>
            <a:pPr marL="457200" indent="-457200">
              <a:lnSpc>
                <a:spcPct val="90000"/>
              </a:lnSpc>
              <a:spcBef>
                <a:spcPts val="624"/>
              </a:spcBef>
              <a:buFont typeface="+mj-lt"/>
              <a:buAutoNum type="arabicPeriod"/>
            </a:pPr>
            <a:r>
              <a:rPr lang="en-US" sz="1700" b="1" dirty="0"/>
              <a:t>Increase the fraction of our electricity use that is renewable:</a:t>
            </a:r>
          </a:p>
          <a:p>
            <a:pPr lvl="1">
              <a:lnSpc>
                <a:spcPct val="90000"/>
              </a:lnSpc>
            </a:pPr>
            <a:r>
              <a:rPr lang="en-US" sz="1700" dirty="0"/>
              <a:t>To 50% by 2030</a:t>
            </a:r>
          </a:p>
          <a:p>
            <a:pPr lvl="1">
              <a:lnSpc>
                <a:spcPct val="90000"/>
              </a:lnSpc>
            </a:pPr>
            <a:r>
              <a:rPr lang="en-US" sz="1700" dirty="0"/>
              <a:t>To 100% by 2040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1700" b="1" i="1" dirty="0"/>
          </a:p>
          <a:p>
            <a:pPr lvl="1">
              <a:lnSpc>
                <a:spcPct val="90000"/>
              </a:lnSpc>
            </a:pPr>
            <a:endParaRPr lang="en-US" sz="1400" dirty="0"/>
          </a:p>
          <a:p>
            <a:pPr lvl="1">
              <a:lnSpc>
                <a:spcPct val="90000"/>
              </a:lnSpc>
            </a:pPr>
            <a:endParaRPr lang="en-US" sz="1400" b="1" i="1" dirty="0"/>
          </a:p>
          <a:p>
            <a:pPr marL="0" indent="0">
              <a:lnSpc>
                <a:spcPct val="90000"/>
              </a:lnSpc>
              <a:spcBef>
                <a:spcPts val="624"/>
              </a:spcBef>
              <a:buNone/>
            </a:pPr>
            <a:endParaRPr lang="en-US" sz="1400" b="1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8636" y="6041362"/>
            <a:ext cx="247314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</a:rPr>
              <a:t>Energy Working Group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08748" y="5915888"/>
            <a:ext cx="796616" cy="49059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6A31EAC-F478-624E-B155-AC640F20748B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916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2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get there?  </a:t>
            </a:r>
            <a:br>
              <a:rPr lang="en-US" dirty="0"/>
            </a:br>
            <a:r>
              <a:rPr lang="en-US" dirty="0"/>
              <a:t>Two steps--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6"/>
            <a:ext cx="7524003" cy="3961625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Electrify!   </a:t>
            </a:r>
            <a:r>
              <a:rPr lang="en-US" sz="2400" dirty="0">
                <a:ln w="50800"/>
                <a:solidFill>
                  <a:schemeClr val="bg1">
                    <a:shade val="50000"/>
                  </a:schemeClr>
                </a:solidFill>
              </a:rPr>
              <a:t>Convert things that use fossil fuels on the island to electricity (heating/cooling, transportation).  </a:t>
            </a:r>
          </a:p>
          <a:p>
            <a:pPr marL="457200" indent="-457200">
              <a:buFont typeface="+mj-lt"/>
              <a:buAutoNum type="arabicPeriod"/>
            </a:pPr>
            <a:endParaRPr lang="en-US" sz="2400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Get electricity from renewable sources </a:t>
            </a:r>
            <a:r>
              <a:rPr lang="en-US" sz="2400" dirty="0">
                <a:ln w="50800"/>
                <a:solidFill>
                  <a:schemeClr val="bg1">
                    <a:shade val="50000"/>
                  </a:schemeClr>
                </a:solidFill>
              </a:rPr>
              <a:t>(solar, wind).</a:t>
            </a:r>
          </a:p>
          <a:p>
            <a:endParaRPr lang="en-US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We’re addressing step 1 today.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1EAC-F478-624E-B155-AC640F2074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48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33377" y="242027"/>
            <a:ext cx="7198241" cy="1477328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The Town is moving towards electricity for its energy use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B34E4C6-BAF2-7E40-9110-E7C763561F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249" y="1885323"/>
            <a:ext cx="3714750" cy="2786062"/>
          </a:xfrm>
        </p:spPr>
      </p:pic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Energy Working Group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1EAC-F478-624E-B155-AC640F20748B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586BF0-C46F-D944-844D-7EC88AC38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535256" y="4137986"/>
            <a:ext cx="2592572" cy="19444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BCE9FEF-1E4C-D844-A19C-216295940386}"/>
              </a:ext>
            </a:extLst>
          </p:cNvPr>
          <p:cNvSpPr txBox="1"/>
          <p:nvPr/>
        </p:nvSpPr>
        <p:spPr>
          <a:xfrm>
            <a:off x="553104" y="4818128"/>
            <a:ext cx="32641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Library and Police Station are our 2 all electric buildings.  </a:t>
            </a:r>
          </a:p>
          <a:p>
            <a:r>
              <a:rPr lang="en-US" dirty="0">
                <a:solidFill>
                  <a:schemeClr val="bg1"/>
                </a:solidFill>
              </a:rPr>
              <a:t>We are beginning to work on a goal to make the School fossil-fuel free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96C285-CD0B-0A4D-8EC8-5AD4E685C31D}"/>
              </a:ext>
            </a:extLst>
          </p:cNvPr>
          <p:cNvSpPr txBox="1"/>
          <p:nvPr/>
        </p:nvSpPr>
        <p:spPr>
          <a:xfrm>
            <a:off x="4655106" y="2170618"/>
            <a:ext cx="41544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We have 2 EVs being used by the Town Hall and 2 hybrids in the police fleet. </a:t>
            </a:r>
          </a:p>
          <a:p>
            <a:r>
              <a:rPr lang="en-US" dirty="0">
                <a:solidFill>
                  <a:schemeClr val="bg1"/>
                </a:solidFill>
              </a:rPr>
              <a:t>There are 4 places to charge EVs. The Library has the newest charger</a:t>
            </a:r>
            <a:r>
              <a:rPr lang="en-US" dirty="0">
                <a:solidFill>
                  <a:schemeClr val="bg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75030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81800" y="385679"/>
            <a:ext cx="7682335" cy="1257338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Need to encourage </a:t>
            </a:r>
            <a:r>
              <a:rPr lang="en-US" dirty="0"/>
              <a:t>our townspeople</a:t>
            </a:r>
            <a:r>
              <a:rPr lang="en-US" b="1" dirty="0"/>
              <a:t> to electrify too</a:t>
            </a:r>
            <a:endParaRPr lang="en-US" b="1" strike="sngStrike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24840" y="1880523"/>
            <a:ext cx="3802386" cy="4705581"/>
          </a:xfrm>
        </p:spPr>
        <p:txBody>
          <a:bodyPr>
            <a:normAutofit/>
          </a:bodyPr>
          <a:lstStyle/>
          <a:p>
            <a:pPr marL="0" indent="0">
              <a:spcBef>
                <a:spcPts val="2880"/>
              </a:spcBef>
              <a:buNone/>
            </a:pPr>
            <a:r>
              <a:rPr lang="en-US" sz="2000" b="1" dirty="0">
                <a:solidFill>
                  <a:schemeClr val="bg1"/>
                </a:solidFill>
              </a:rPr>
              <a:t>Tools to do this are:</a:t>
            </a:r>
          </a:p>
          <a:p>
            <a:pPr>
              <a:spcBef>
                <a:spcPts val="1080"/>
              </a:spcBef>
              <a:spcAft>
                <a:spcPts val="2400"/>
              </a:spcAft>
            </a:pPr>
            <a:r>
              <a:rPr lang="en-US" sz="2400" dirty="0">
                <a:solidFill>
                  <a:schemeClr val="bg1"/>
                </a:solidFill>
              </a:rPr>
              <a:t>Public outreach &amp; education</a:t>
            </a:r>
          </a:p>
          <a:p>
            <a:pPr>
              <a:spcBef>
                <a:spcPts val="1080"/>
              </a:spcBef>
              <a:spcAft>
                <a:spcPts val="2400"/>
              </a:spcAft>
            </a:pPr>
            <a:r>
              <a:rPr lang="en-US" sz="2400" dirty="0">
                <a:solidFill>
                  <a:schemeClr val="bg1"/>
                </a:solidFill>
              </a:rPr>
              <a:t>Inform about incentives and rebates available for heat pumps and EVs</a:t>
            </a:r>
          </a:p>
          <a:p>
            <a:pPr>
              <a:spcBef>
                <a:spcPts val="1080"/>
              </a:spcBef>
              <a:spcAft>
                <a:spcPts val="2400"/>
              </a:spcAft>
            </a:pPr>
            <a:r>
              <a:rPr lang="en-US" sz="2400" dirty="0">
                <a:solidFill>
                  <a:schemeClr val="bg1"/>
                </a:solidFill>
              </a:rPr>
              <a:t>Bylaw changes</a:t>
            </a: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372871" y="6220979"/>
            <a:ext cx="6289532" cy="365125"/>
          </a:xfrm>
        </p:spPr>
        <p:txBody>
          <a:bodyPr/>
          <a:lstStyle/>
          <a:p>
            <a:r>
              <a:rPr lang="en-US" dirty="0"/>
              <a:t>Energy Working Group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1EAC-F478-624E-B155-AC640F20748B}" type="slidenum">
              <a:rPr lang="en-US" smtClean="0"/>
              <a:t>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387" y="3014733"/>
            <a:ext cx="1806774" cy="18067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880" y="2901162"/>
            <a:ext cx="3038520" cy="192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862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89A69AF-D57B-49B4-886C-D4A5DC194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ABDC08D-6093-4397-92D4-54D00E2B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1345293" y="1345293"/>
            <a:ext cx="6858000" cy="4167414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636" y="296458"/>
            <a:ext cx="3318964" cy="5859793"/>
          </a:xfrm>
        </p:spPr>
        <p:txBody>
          <a:bodyPr anchor="ctr">
            <a:normAutofit fontScale="90000"/>
          </a:bodyPr>
          <a:lstStyle/>
          <a:p>
            <a:br>
              <a:rPr lang="en-US" sz="3700" b="1" dirty="0"/>
            </a:br>
            <a:r>
              <a:rPr lang="en-US" sz="3700" b="1" dirty="0"/>
              <a:t>100% Electric bylaw:</a:t>
            </a:r>
            <a:br>
              <a:rPr lang="en-US" sz="3700" b="1" dirty="0"/>
            </a:br>
            <a:r>
              <a:rPr lang="en-US" sz="3700" b="1" dirty="0"/>
              <a:t>Require that all new</a:t>
            </a:r>
            <a:r>
              <a:rPr lang="en-US" sz="3600" dirty="0"/>
              <a:t> construction and major renovations  use electricity for heating, cooling, and hot water.</a:t>
            </a:r>
            <a:endParaRPr lang="en-US" sz="37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062" y="296458"/>
            <a:ext cx="4514731" cy="6192149"/>
          </a:xfrm>
          <a:effectLst/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endParaRPr lang="en-US" sz="1600" b="1" dirty="0"/>
          </a:p>
          <a:p>
            <a:pPr>
              <a:lnSpc>
                <a:spcPct val="90000"/>
              </a:lnSpc>
              <a:spcAft>
                <a:spcPts val="1200"/>
              </a:spcAft>
            </a:pPr>
            <a:endParaRPr lang="en-US" sz="1600" b="1" dirty="0"/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1600" b="1" dirty="0"/>
              <a:t>Houses last 50 years or more.  We cannot meet our stated goal if we continue to build fossil-fuel dependent structures.</a:t>
            </a:r>
          </a:p>
          <a:p>
            <a:pPr lvl="1">
              <a:lnSpc>
                <a:spcPct val="90000"/>
              </a:lnSpc>
              <a:spcAft>
                <a:spcPts val="1200"/>
              </a:spcAft>
            </a:pPr>
            <a:r>
              <a:rPr lang="en-US" sz="1400" dirty="0"/>
              <a:t>Starting with new construction makes the most sense as retrofitting is more challenging</a:t>
            </a:r>
          </a:p>
          <a:p>
            <a:pPr>
              <a:lnSpc>
                <a:spcPct val="90000"/>
              </a:lnSpc>
            </a:pPr>
            <a:r>
              <a:rPr lang="en-US" sz="1600" b="1" dirty="0"/>
              <a:t>Will using electricity be more expensive?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600" i="1" dirty="0"/>
              <a:t>       	At a recent Statehouse hearing, it was 	said to be about a 1% increase</a:t>
            </a:r>
          </a:p>
          <a:p>
            <a:pPr>
              <a:lnSpc>
                <a:spcPct val="90000"/>
              </a:lnSpc>
            </a:pPr>
            <a:endParaRPr lang="en-US" sz="1600" b="1" dirty="0"/>
          </a:p>
          <a:p>
            <a:pPr>
              <a:lnSpc>
                <a:spcPct val="90000"/>
              </a:lnSpc>
            </a:pPr>
            <a:r>
              <a:rPr lang="en-US" sz="1600" b="1" dirty="0"/>
              <a:t>Operating costs are less.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b="1" dirty="0"/>
          </a:p>
          <a:p>
            <a:pPr>
              <a:lnSpc>
                <a:spcPct val="90000"/>
              </a:lnSpc>
            </a:pPr>
            <a:r>
              <a:rPr lang="en-US" sz="1600" b="1" dirty="0"/>
              <a:t>Bylaw applies ONLY to new construction and major renovations</a:t>
            </a:r>
          </a:p>
          <a:p>
            <a:pPr>
              <a:lnSpc>
                <a:spcPct val="90000"/>
              </a:lnSpc>
            </a:pPr>
            <a:endParaRPr lang="en-US" sz="1600" dirty="0"/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8636" y="6041362"/>
            <a:ext cx="247314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08748" y="5915888"/>
            <a:ext cx="796616" cy="49059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6A31EAC-F478-624E-B155-AC640F20748B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341025" y="-7287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3094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765" y="447188"/>
            <a:ext cx="7959235" cy="970450"/>
          </a:xfrm>
        </p:spPr>
        <p:txBody>
          <a:bodyPr>
            <a:normAutofit/>
          </a:bodyPr>
          <a:lstStyle/>
          <a:p>
            <a:pPr algn="l"/>
            <a:r>
              <a:rPr lang="en-US" b="1" dirty="0"/>
              <a:t>Comparative heating costs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1EAC-F478-624E-B155-AC640F20748B}" type="slidenum">
              <a:rPr lang="en-US" smtClean="0"/>
              <a:t>7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/>
              <a:t>Rewiring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1848485"/>
            <a:ext cx="7863840" cy="34404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60583" y="5418667"/>
            <a:ext cx="21484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Rewiring America 4/21</a:t>
            </a:r>
          </a:p>
        </p:txBody>
      </p:sp>
      <p:pic>
        <p:nvPicPr>
          <p:cNvPr id="3" name="Picture 2" descr="Lightbox_650x650._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042" y="5125167"/>
            <a:ext cx="1613570" cy="1613570"/>
          </a:xfrm>
          <a:prstGeom prst="rect">
            <a:avLst/>
          </a:prstGeom>
        </p:spPr>
      </p:pic>
      <p:pic>
        <p:nvPicPr>
          <p:cNvPr id="9" name="Picture 8" descr="OB IHT House – Version 3.jpg">
            <a:extLst>
              <a:ext uri="{FF2B5EF4-FFF2-40B4-BE49-F238E27FC236}">
                <a16:creationId xmlns:a16="http://schemas.microsoft.com/office/drawing/2014/main" id="{BAA75D68-1E82-A741-B5A2-E715267032E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" r="-3" b="-3"/>
          <a:stretch/>
        </p:blipFill>
        <p:spPr>
          <a:xfrm>
            <a:off x="7322236" y="176981"/>
            <a:ext cx="1738617" cy="15407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93388" y="5528043"/>
            <a:ext cx="1759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epéedddddddddddddggdddddffffffffff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16133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89A69AF-D57B-49B4-886C-D4A5DC194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ABDC08D-6093-4397-92D4-54D00E2B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1345293" y="1345293"/>
            <a:ext cx="6858000" cy="4167414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094" y="556984"/>
            <a:ext cx="3090301" cy="5484377"/>
          </a:xfrm>
        </p:spPr>
        <p:txBody>
          <a:bodyPr anchor="ctr">
            <a:normAutofit/>
          </a:bodyPr>
          <a:lstStyle/>
          <a:p>
            <a:r>
              <a:rPr lang="en-US" sz="3700" dirty="0"/>
              <a:t>2</a:t>
            </a:r>
            <a:r>
              <a:rPr lang="en-US" sz="3700" b="1" dirty="0"/>
              <a:t>.  Require that all new</a:t>
            </a:r>
            <a:r>
              <a:rPr lang="en-US" sz="3600" dirty="0"/>
              <a:t> construction and major renovations are ready for EV charger installation. </a:t>
            </a:r>
            <a:endParaRPr lang="en-US" sz="37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062" y="123893"/>
            <a:ext cx="4514731" cy="5616488"/>
          </a:xfrm>
          <a:effectLst/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Aft>
                <a:spcPts val="1200"/>
              </a:spcAft>
              <a:buNone/>
            </a:pPr>
            <a:r>
              <a:rPr lang="en-US" sz="2900" dirty="0">
                <a:solidFill>
                  <a:schemeClr val="bg1"/>
                </a:solidFill>
              </a:rPr>
              <a:t>3+ years</a:t>
            </a:r>
          </a:p>
          <a:p>
            <a:pPr>
              <a:lnSpc>
                <a:spcPct val="90000"/>
              </a:lnSpc>
            </a:pPr>
            <a:r>
              <a:rPr lang="en-US" sz="1600" b="1" dirty="0"/>
              <a:t>Market forces now strongly favor electric vehicles</a:t>
            </a:r>
          </a:p>
          <a:p>
            <a:pPr>
              <a:lnSpc>
                <a:spcPct val="90000"/>
              </a:lnSpc>
            </a:pPr>
            <a:endParaRPr lang="en-US" sz="1600" b="1" dirty="0"/>
          </a:p>
          <a:p>
            <a:pPr lvl="1">
              <a:lnSpc>
                <a:spcPct val="90000"/>
              </a:lnSpc>
            </a:pPr>
            <a:r>
              <a:rPr lang="en-US" sz="1400" b="1" dirty="0"/>
              <a:t>EV life cycle costs are significantly lower than fossil-fuel vehicles (energy cost, maintenance)</a:t>
            </a:r>
          </a:p>
          <a:p>
            <a:pPr lvl="1">
              <a:lnSpc>
                <a:spcPct val="90000"/>
              </a:lnSpc>
            </a:pPr>
            <a:r>
              <a:rPr lang="en-US" sz="1400" b="1" dirty="0"/>
              <a:t>Several models exist at various price points, more each year</a:t>
            </a:r>
          </a:p>
          <a:p>
            <a:pPr marL="0" indent="0">
              <a:lnSpc>
                <a:spcPct val="90000"/>
              </a:lnSpc>
              <a:buNone/>
            </a:pPr>
            <a:endParaRPr lang="en-US" sz="1600" b="1" dirty="0"/>
          </a:p>
          <a:p>
            <a:pPr>
              <a:lnSpc>
                <a:spcPct val="90000"/>
              </a:lnSpc>
            </a:pPr>
            <a:r>
              <a:rPr lang="en-US" sz="1600" b="1" dirty="0"/>
              <a:t>Charging on the island will typically be at home</a:t>
            </a:r>
          </a:p>
          <a:p>
            <a:pPr>
              <a:lnSpc>
                <a:spcPct val="90000"/>
              </a:lnSpc>
            </a:pPr>
            <a:endParaRPr lang="en-US" sz="1600" b="1" dirty="0"/>
          </a:p>
          <a:p>
            <a:pPr>
              <a:lnSpc>
                <a:spcPct val="90000"/>
              </a:lnSpc>
            </a:pPr>
            <a:r>
              <a:rPr lang="en-US" sz="1600" b="1" dirty="0"/>
              <a:t>Cost of installation less if done along with rest of the work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08748" y="5915888"/>
            <a:ext cx="796616" cy="49059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6A31EAC-F478-624E-B155-AC640F20748B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pic>
        <p:nvPicPr>
          <p:cNvPr id="8" name="Picture 7" descr="ChevyBolt2020.jpg">
            <a:extLst>
              <a:ext uri="{FF2B5EF4-FFF2-40B4-BE49-F238E27FC236}">
                <a16:creationId xmlns:a16="http://schemas.microsoft.com/office/drawing/2014/main" id="{930F1068-0693-B74A-9FDD-5AE84CF24C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2" r="545" b="-2"/>
          <a:stretch/>
        </p:blipFill>
        <p:spPr>
          <a:xfrm>
            <a:off x="3428938" y="5446418"/>
            <a:ext cx="2280738" cy="139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049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6" y="136525"/>
            <a:ext cx="8079170" cy="1588289"/>
          </a:xfrm>
        </p:spPr>
        <p:txBody>
          <a:bodyPr>
            <a:noAutofit/>
          </a:bodyPr>
          <a:lstStyle/>
          <a:p>
            <a:pPr algn="l"/>
            <a:r>
              <a:rPr lang="en-US" b="1" dirty="0"/>
              <a:t>This bylaw will require a “Home </a:t>
            </a:r>
            <a:r>
              <a:rPr lang="en-US" dirty="0"/>
              <a:t>R</a:t>
            </a:r>
            <a:r>
              <a:rPr lang="en-US" b="1" dirty="0"/>
              <a:t>ule petition”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1EAC-F478-624E-B155-AC640F20748B}" type="slidenum">
              <a:rPr lang="en-US" smtClean="0"/>
              <a:t>9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60583" y="5418667"/>
            <a:ext cx="21484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Rewiring America 4/21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70903" y="2859866"/>
            <a:ext cx="556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AG</a:t>
            </a:r>
          </a:p>
        </p:txBody>
      </p:sp>
      <p:sp>
        <p:nvSpPr>
          <p:cNvPr id="10" name="Rectangle 9"/>
          <p:cNvSpPr/>
          <p:nvPr/>
        </p:nvSpPr>
        <p:spPr>
          <a:xfrm>
            <a:off x="810524" y="2400131"/>
            <a:ext cx="769900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buFont typeface="Arial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Brookline began this process and has been joined by Arlington, Lexington, Concord and Acton.  Cambridge will soon file as well.</a:t>
            </a:r>
          </a:p>
          <a:p>
            <a:pPr marL="457200" indent="-457200">
              <a:lnSpc>
                <a:spcPct val="90000"/>
              </a:lnSpc>
              <a:buFont typeface="Arial"/>
              <a:buChar char="•"/>
            </a:pPr>
            <a:endParaRPr lang="en-US" sz="2400" b="1" dirty="0">
              <a:solidFill>
                <a:schemeClr val="bg1"/>
              </a:solidFill>
            </a:endParaRPr>
          </a:p>
          <a:p>
            <a:pPr marL="457200" indent="-457200">
              <a:lnSpc>
                <a:spcPct val="90000"/>
              </a:lnSpc>
              <a:buFont typeface="Arial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AG praised Brookline’s policy but ruled it was not within town powers.  It is now being considered by the Legislature.</a:t>
            </a:r>
          </a:p>
          <a:p>
            <a:pPr marL="457200" indent="-457200">
              <a:lnSpc>
                <a:spcPct val="90000"/>
              </a:lnSpc>
              <a:buFont typeface="Arial"/>
              <a:buChar char="•"/>
            </a:pPr>
            <a:endParaRPr lang="en-US" dirty="0"/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b="1" dirty="0">
                <a:solidFill>
                  <a:schemeClr val="bg1"/>
                </a:solidFill>
              </a:rPr>
              <a:t>Aquinnah is leading the way on this on MV and will also consider this at their ATM.</a:t>
            </a:r>
          </a:p>
          <a:p>
            <a:pPr marL="457200" indent="-457200">
              <a:lnSpc>
                <a:spcPct val="90000"/>
              </a:lnSpc>
              <a:buFont typeface="Arial"/>
              <a:buChar char="•"/>
            </a:pPr>
            <a:endParaRPr lang="en-US" sz="2400" b="1" dirty="0">
              <a:solidFill>
                <a:schemeClr val="bg1"/>
              </a:solidFill>
            </a:endParaRPr>
          </a:p>
          <a:p>
            <a:pPr marL="457200" indent="-457200">
              <a:lnSpc>
                <a:spcPct val="90000"/>
              </a:lnSpc>
              <a:buFont typeface="Arial"/>
              <a:buChar char="•"/>
            </a:pPr>
            <a:endParaRPr lang="en-US" sz="2400" b="1" dirty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</a:pPr>
            <a:endParaRPr lang="en-US" sz="2900" dirty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</a:pPr>
            <a:endParaRPr lang="en-US" sz="2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9168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Custom 2">
      <a:dk1>
        <a:srgbClr val="0432FF"/>
      </a:dk1>
      <a:lt1>
        <a:srgbClr val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{FE46BF88-CBB1-494D-98E5-CBEB7EF5845D}tf10001121</Template>
  <TotalTime>16333</TotalTime>
  <Words>540</Words>
  <Application>Microsoft Office PowerPoint</Application>
  <PresentationFormat>On-screen Show (4:3)</PresentationFormat>
  <Paragraphs>97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Century Gothic</vt:lpstr>
      <vt:lpstr>Courier New</vt:lpstr>
      <vt:lpstr>Trebuchet MS</vt:lpstr>
      <vt:lpstr>Wingdings</vt:lpstr>
      <vt:lpstr>Wingdings 2</vt:lpstr>
      <vt:lpstr>Quotable</vt:lpstr>
      <vt:lpstr>Adding Bylaws to Help Achieve  Our 100% Renewable by 2040 Goal</vt:lpstr>
      <vt:lpstr> Our 100% Renewable Energy Goals</vt:lpstr>
      <vt:lpstr>How do we get there?   Two steps--</vt:lpstr>
      <vt:lpstr>The Town is moving towards electricity for its energy use</vt:lpstr>
      <vt:lpstr>Need to encourage our townspeople to electrify too</vt:lpstr>
      <vt:lpstr> 100% Electric bylaw: Require that all new construction and major renovations  use electricity for heating, cooling, and hot water.</vt:lpstr>
      <vt:lpstr>Comparative heating costs</vt:lpstr>
      <vt:lpstr>2.  Require that all new construction and major renovations are ready for EV charger installation. </vt:lpstr>
      <vt:lpstr>This bylaw will require a “Home Rule petition”</vt:lpstr>
      <vt:lpstr>This change could help move us toward our 2040 goals</vt:lpstr>
    </vt:vector>
  </TitlesOfParts>
  <Company>Tufts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Vineyard Sustainable Energy Committee</dc:title>
  <dc:creator>Robert Hannemann</dc:creator>
  <cp:lastModifiedBy>ExecSec</cp:lastModifiedBy>
  <cp:revision>257</cp:revision>
  <cp:lastPrinted>2021-10-15T21:33:37Z</cp:lastPrinted>
  <dcterms:created xsi:type="dcterms:W3CDTF">2016-10-23T17:31:15Z</dcterms:created>
  <dcterms:modified xsi:type="dcterms:W3CDTF">2022-01-25T14:50:58Z</dcterms:modified>
</cp:coreProperties>
</file>